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PT Sans Narrow"/>
      <p:regular r:id="rId36"/>
      <p:bold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2" roundtripDataSignature="AMtx7mh/NbKLmZWhBqwn4Fjn4RCGT7bL1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5.xml"/><Relationship Id="rId42" Type="http://customschemas.google.com/relationships/presentationmetadata" Target="metadata"/><Relationship Id="rId41" Type="http://schemas.openxmlformats.org/officeDocument/2006/relationships/font" Target="fonts/OpenSans-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PTSansNarrow-bold.fntdata"/><Relationship Id="rId14" Type="http://schemas.openxmlformats.org/officeDocument/2006/relationships/slide" Target="slides/slide9.xml"/><Relationship Id="rId36" Type="http://schemas.openxmlformats.org/officeDocument/2006/relationships/font" Target="fonts/PTSansNarrow-regular.fntdata"/><Relationship Id="rId17" Type="http://schemas.openxmlformats.org/officeDocument/2006/relationships/slide" Target="slides/slide12.xml"/><Relationship Id="rId39" Type="http://schemas.openxmlformats.org/officeDocument/2006/relationships/font" Target="fonts/OpenSans-bold.fntdata"/><Relationship Id="rId16" Type="http://schemas.openxmlformats.org/officeDocument/2006/relationships/slide" Target="slides/slide11.xml"/><Relationship Id="rId38" Type="http://schemas.openxmlformats.org/officeDocument/2006/relationships/font" Target="fonts/OpenSans-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jpg>
</file>

<file path=ppt/media/image3.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ytimes.com/2016/10/28/us/placebo-buttons-elevators-crosswalks.html"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lato.stanford.edu/entries/ethics-search/#SearEngiBiasProbOpac" TargetMode="External"/><Relationship Id="rId3" Type="http://schemas.openxmlformats.org/officeDocument/2006/relationships/hyperlink" Target="https://www.pewresearch.org/politics/2014/06/12/political-polarization-in-the-american-public/"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ytimes.com/2012/02/19/magazine/shopping-habits.html"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udiciary.senate.gov/meetings/facebook-social-media-privacy-and-the-use-and-abuse-of-data" TargetMode="External"/><Relationship Id="rId3" Type="http://schemas.openxmlformats.org/officeDocument/2006/relationships/hyperlink" Target="https://www.youtube.com/watch?v=Q91nvbJSmS4" TargetMode="External"/><Relationship Id="rId4" Type="http://schemas.openxmlformats.org/officeDocument/2006/relationships/hyperlink" Target="https://www.nytimes.com/2018/03/17/us/politics/cambridge-analytica-trump-campaign.html"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b4ab196b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1b4ab196b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if we look at the popular rise of facial recognition tools over the past few years, people of color have been excluded from the design and implementation process. The tools are often discriminatory, fail to recognize people of color, and at times, misgender them. However, in parallel, facial recognition technology is increasingly integrated into police and state surveillance tools, and perfecting that technology could significantly further impact communities that are already over-policed and over-surveilled. This has led us to call out, “Please Don’t Include Us.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lang="en"/>
              <a:t>We just watched Joy’s video. What does this tell us about HireVue’s system?</a:t>
            </a:r>
            <a:endParaRPr/>
          </a:p>
          <a:p>
            <a:pPr indent="0" lvl="0" marL="0" rtl="0" algn="l">
              <a:lnSpc>
                <a:spcPct val="100000"/>
              </a:lnSpc>
              <a:spcBef>
                <a:spcPts val="0"/>
              </a:spcBef>
              <a:spcAft>
                <a:spcPts val="0"/>
              </a:spcAft>
              <a:buClr>
                <a:schemeClr val="dk1"/>
              </a:buClr>
              <a:buSzPts val="1100"/>
              <a:buFont typeface="Arial"/>
              <a:buNone/>
            </a:pPr>
            <a:r>
              <a:rPr lang="en"/>
              <a:t>Do you think it reads certain faces more accurately? Which ones? Why?</a:t>
            </a:r>
            <a:endParaRPr/>
          </a:p>
          <a:p>
            <a:pPr indent="0" lvl="0" marL="0" rtl="0" algn="l">
              <a:lnSpc>
                <a:spcPct val="100000"/>
              </a:lnSpc>
              <a:spcBef>
                <a:spcPts val="0"/>
              </a:spcBef>
              <a:spcAft>
                <a:spcPts val="0"/>
              </a:spcAft>
              <a:buSzPts val="1100"/>
              <a:buNone/>
            </a:pPr>
            <a:r>
              <a:rPr lang="en"/>
              <a:t>Could their system be racist? Why? How would we know if they were biased?</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1b4ab196b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11b4ab196b2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if we look at the popular rise of facial recognition tools over the past few years, people of color have been excluded from the design and implementation process. The tools are often discriminatory, fail to recognize people of color, and at times, misgender them. However, in parallel, facial recognition technology is increasingly integrated into police and state surveillance tools, and perfecting that technology could significantly further impact communities that are already over-policed and over-surveilled. This has led us to call out, “Please Don’t Include Us.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lang="en"/>
              <a:t>We just watched Joy’s video. What does this tell us about HireVue’s system?</a:t>
            </a:r>
            <a:endParaRPr/>
          </a:p>
          <a:p>
            <a:pPr indent="0" lvl="0" marL="0" rtl="0" algn="l">
              <a:lnSpc>
                <a:spcPct val="100000"/>
              </a:lnSpc>
              <a:spcBef>
                <a:spcPts val="0"/>
              </a:spcBef>
              <a:spcAft>
                <a:spcPts val="0"/>
              </a:spcAft>
              <a:buClr>
                <a:schemeClr val="dk1"/>
              </a:buClr>
              <a:buSzPts val="1100"/>
              <a:buFont typeface="Arial"/>
              <a:buNone/>
            </a:pPr>
            <a:r>
              <a:rPr lang="en"/>
              <a:t>Do you think it reads certain faces more accurately? Which ones? Why?</a:t>
            </a:r>
            <a:endParaRPr/>
          </a:p>
          <a:p>
            <a:pPr indent="0" lvl="0" marL="0" rtl="0" algn="l">
              <a:lnSpc>
                <a:spcPct val="100000"/>
              </a:lnSpc>
              <a:spcBef>
                <a:spcPts val="0"/>
              </a:spcBef>
              <a:spcAft>
                <a:spcPts val="0"/>
              </a:spcAft>
              <a:buSzPts val="1100"/>
              <a:buNone/>
            </a:pPr>
            <a:r>
              <a:rPr lang="en"/>
              <a:t>Could their system be racist? Why? How would we know if they were biased?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1b4ab196b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g11b4ab196b2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if we look at the popular rise of facial recognition tools over the past few years, people of color have been excluded from the design and implementation process. The tools are often discriminatory, fail to recognize people of color, and at times, misgender them. However, in parallel, facial recognition technology is increasingly integrated into police and state surveillance tools, and perfecting that technology could significantly further impact communities that are already over-policed and over-surveilled. This has led us to call out, “Please Don’t Include Us.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lang="en"/>
              <a:t>We just watched Joy’s video. What does this tell us about HireVue’s system?</a:t>
            </a:r>
            <a:endParaRPr/>
          </a:p>
          <a:p>
            <a:pPr indent="0" lvl="0" marL="0" rtl="0" algn="l">
              <a:lnSpc>
                <a:spcPct val="100000"/>
              </a:lnSpc>
              <a:spcBef>
                <a:spcPts val="0"/>
              </a:spcBef>
              <a:spcAft>
                <a:spcPts val="0"/>
              </a:spcAft>
              <a:buClr>
                <a:schemeClr val="dk1"/>
              </a:buClr>
              <a:buSzPts val="1100"/>
              <a:buFont typeface="Arial"/>
              <a:buNone/>
            </a:pPr>
            <a:r>
              <a:rPr lang="en"/>
              <a:t>Do you think it reads certain faces more accurately? Which ones? Why?</a:t>
            </a:r>
            <a:endParaRPr/>
          </a:p>
          <a:p>
            <a:pPr indent="0" lvl="0" marL="0" rtl="0" algn="l">
              <a:lnSpc>
                <a:spcPct val="100000"/>
              </a:lnSpc>
              <a:spcBef>
                <a:spcPts val="0"/>
              </a:spcBef>
              <a:spcAft>
                <a:spcPts val="0"/>
              </a:spcAft>
              <a:buSzPts val="1100"/>
              <a:buNone/>
            </a:pPr>
            <a:r>
              <a:rPr lang="en"/>
              <a:t>Could their system be racist? Why? How would we know if they were biased?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f879adf5b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f879adf5b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f879adf5b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f879adf5b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1b4ab196b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1b4ab196b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Improvements in medicine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f879adf5b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f879adf5b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f879adf5b2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f879adf5b2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04aa7841d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104aa7841d1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04aa7841d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04aa7841d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04aa7841d1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04aa7841d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04aa7841d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04aa7841d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f879adf5b2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gf879adf5b2_0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04aa7841d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04aa7841d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04aa7841d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04aa7841d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f879adf5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f879adf5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695D46"/>
                </a:solidFill>
                <a:latin typeface="Open Sans"/>
                <a:ea typeface="Open Sans"/>
                <a:cs typeface="Open Sans"/>
                <a:sym typeface="Open Sans"/>
              </a:rPr>
              <a:t>Most online platforms are proprietary software. This means the only part of the digital world that is and will ever be visible is the collection of User Interfaces (UIs) defined by platforms.</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1800">
                <a:solidFill>
                  <a:srgbClr val="695D46"/>
                </a:solidFill>
                <a:latin typeface="Open Sans"/>
                <a:ea typeface="Open Sans"/>
                <a:cs typeface="Open Sans"/>
                <a:sym typeface="Open Sans"/>
              </a:rPr>
              <a:t>A UI is just a small, sometimes misleading [</a:t>
            </a:r>
            <a:r>
              <a:rPr lang="en" sz="1800" u="sng">
                <a:solidFill>
                  <a:srgbClr val="CE93D8"/>
                </a:solidFill>
                <a:latin typeface="Open Sans"/>
                <a:ea typeface="Open Sans"/>
                <a:cs typeface="Open Sans"/>
                <a:sym typeface="Open Sans"/>
                <a:hlinkClick r:id="rId2">
                  <a:extLst>
                    <a:ext uri="{A12FA001-AC4F-418D-AE19-62706E023703}">
                      <ahyp:hlinkClr val="tx"/>
                    </a:ext>
                  </a:extLst>
                </a:hlinkClick>
              </a:rPr>
              <a:t>0</a:t>
            </a:r>
            <a:r>
              <a:rPr lang="en" sz="1800">
                <a:solidFill>
                  <a:srgbClr val="695D46"/>
                </a:solidFill>
                <a:latin typeface="Open Sans"/>
                <a:ea typeface="Open Sans"/>
                <a:cs typeface="Open Sans"/>
                <a:sym typeface="Open Sans"/>
              </a:rPr>
              <a:t>], window into the inner workings of a platform. Users must trust that platforms are accurately representing their inner workings if they are to make reasonable online decisions.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f879adf5b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f879adf5b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695D46"/>
                </a:solidFill>
                <a:latin typeface="Open Sans"/>
                <a:ea typeface="Open Sans"/>
                <a:cs typeface="Open Sans"/>
                <a:sym typeface="Open Sans"/>
              </a:rPr>
              <a:t>Data-driven platforms collect and analyze data submitted by users so they may customize the UI to each individual user.</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1800">
                <a:solidFill>
                  <a:srgbClr val="695D46"/>
                </a:solidFill>
                <a:latin typeface="Open Sans"/>
                <a:ea typeface="Open Sans"/>
                <a:cs typeface="Open Sans"/>
                <a:sym typeface="Open Sans"/>
              </a:rPr>
              <a:t>While the experience of personalized recommendations may seem positive, only being exposed to what you like or already believe in can ultimately have negative societal impacts.</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1800">
                <a:solidFill>
                  <a:srgbClr val="695D46"/>
                </a:solidFill>
                <a:latin typeface="Open Sans"/>
                <a:ea typeface="Open Sans"/>
                <a:cs typeface="Open Sans"/>
                <a:sym typeface="Open Sans"/>
              </a:rPr>
              <a:t>Examples include biasing search for information [</a:t>
            </a:r>
            <a:r>
              <a:rPr lang="en" sz="1800" u="sng">
                <a:solidFill>
                  <a:srgbClr val="CE93D8"/>
                </a:solidFill>
                <a:latin typeface="Open Sans"/>
                <a:ea typeface="Open Sans"/>
                <a:cs typeface="Open Sans"/>
                <a:sym typeface="Open Sans"/>
                <a:hlinkClick r:id="rId2">
                  <a:extLst>
                    <a:ext uri="{A12FA001-AC4F-418D-AE19-62706E023703}">
                      <ahyp:hlinkClr val="tx"/>
                    </a:ext>
                  </a:extLst>
                </a:hlinkClick>
              </a:rPr>
              <a:t>1</a:t>
            </a:r>
            <a:r>
              <a:rPr lang="en" sz="1800">
                <a:solidFill>
                  <a:srgbClr val="695D46"/>
                </a:solidFill>
                <a:latin typeface="Open Sans"/>
                <a:ea typeface="Open Sans"/>
                <a:cs typeface="Open Sans"/>
                <a:sym typeface="Open Sans"/>
              </a:rPr>
              <a:t>] and furthering polarization of societies[</a:t>
            </a:r>
            <a:r>
              <a:rPr lang="en" sz="1800" u="sng">
                <a:solidFill>
                  <a:srgbClr val="CE93D8"/>
                </a:solidFill>
                <a:latin typeface="Open Sans"/>
                <a:ea typeface="Open Sans"/>
                <a:cs typeface="Open Sans"/>
                <a:sym typeface="Open Sans"/>
                <a:hlinkClick r:id="rId3">
                  <a:extLst>
                    <a:ext uri="{A12FA001-AC4F-418D-AE19-62706E023703}">
                      <ahyp:hlinkClr val="tx"/>
                    </a:ext>
                  </a:extLst>
                </a:hlinkClick>
              </a:rPr>
              <a:t>2</a:t>
            </a:r>
            <a:r>
              <a:rPr lang="en" sz="1800">
                <a:solidFill>
                  <a:srgbClr val="695D46"/>
                </a:solidFill>
                <a:latin typeface="Open Sans"/>
                <a:ea typeface="Open Sans"/>
                <a:cs typeface="Open Sans"/>
                <a:sym typeface="Open Sans"/>
              </a:rPr>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1b4ab196b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1b4ab196b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f879adf5b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f879adf5b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695D46"/>
                </a:solidFill>
                <a:latin typeface="Open Sans"/>
                <a:ea typeface="Open Sans"/>
                <a:cs typeface="Open Sans"/>
                <a:sym typeface="Open Sans"/>
              </a:rPr>
              <a:t>Data ultimately shapes the digital world users interact with, </a:t>
            </a:r>
            <a:r>
              <a:rPr b="1" lang="en" sz="1800">
                <a:solidFill>
                  <a:srgbClr val="695D46"/>
                </a:solidFill>
                <a:latin typeface="Open Sans"/>
                <a:ea typeface="Open Sans"/>
                <a:cs typeface="Open Sans"/>
                <a:sym typeface="Open Sans"/>
              </a:rPr>
              <a:t>customizing platform behavior to user preferences</a:t>
            </a:r>
            <a:r>
              <a:rPr lang="en" sz="1800">
                <a:solidFill>
                  <a:srgbClr val="695D46"/>
                </a:solidFill>
                <a:latin typeface="Open Sans"/>
                <a:ea typeface="Open Sans"/>
                <a:cs typeface="Open Sans"/>
                <a:sym typeface="Open Sans"/>
              </a:rPr>
              <a:t>. Neither the data nor the analysis methods driving these recommendations are made available to users. This means users are unable to verify or understand the accuracy and extent of information extracted (and extractable) from the data they submit.</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1800">
                <a:solidFill>
                  <a:srgbClr val="695D46"/>
                </a:solidFill>
                <a:latin typeface="Open Sans"/>
                <a:ea typeface="Open Sans"/>
                <a:cs typeface="Open Sans"/>
                <a:sym typeface="Open Sans"/>
              </a:rPr>
              <a:t>Patterns can be learned and exploited to affect users in targeted ways [</a:t>
            </a:r>
            <a:r>
              <a:rPr lang="en" sz="1800" u="sng">
                <a:solidFill>
                  <a:srgbClr val="CE93D8"/>
                </a:solidFill>
                <a:latin typeface="Open Sans"/>
                <a:ea typeface="Open Sans"/>
                <a:cs typeface="Open Sans"/>
                <a:sym typeface="Open Sans"/>
                <a:hlinkClick r:id="rId2">
                  <a:extLst>
                    <a:ext uri="{A12FA001-AC4F-418D-AE19-62706E023703}">
                      <ahyp:hlinkClr val="tx"/>
                    </a:ext>
                  </a:extLst>
                </a:hlinkClick>
              </a:rPr>
              <a:t>3</a:t>
            </a:r>
            <a:r>
              <a:rPr lang="en" sz="1800">
                <a:solidFill>
                  <a:srgbClr val="695D46"/>
                </a:solidFill>
                <a:latin typeface="Open Sans"/>
                <a:ea typeface="Open Sans"/>
                <a:cs typeface="Open Sans"/>
                <a:sym typeface="Open Sans"/>
              </a:rPr>
              <a:t>], </a:t>
            </a:r>
            <a:r>
              <a:rPr b="1" lang="en" sz="1800">
                <a:solidFill>
                  <a:srgbClr val="695D46"/>
                </a:solidFill>
                <a:latin typeface="Open Sans"/>
                <a:ea typeface="Open Sans"/>
                <a:cs typeface="Open Sans"/>
                <a:sym typeface="Open Sans"/>
              </a:rPr>
              <a:t>customizing user behavior to platform preferences</a:t>
            </a:r>
            <a:r>
              <a:rPr lang="en" sz="1800">
                <a:solidFill>
                  <a:srgbClr val="695D46"/>
                </a:solidFill>
                <a:latin typeface="Open Sans"/>
                <a:ea typeface="Open Sans"/>
                <a:cs typeface="Open Sans"/>
                <a:sym typeface="Open Sans"/>
              </a:rPr>
              <a:t>. These patterns too are not disclosed to users, inhibiting their ability to change the likely outcomes that await them — arguably stealing agency from users.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1b4ab196b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1b4ab196b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695D46"/>
                </a:solidFill>
                <a:latin typeface="Open Sans"/>
                <a:ea typeface="Open Sans"/>
                <a:cs typeface="Open Sans"/>
                <a:sym typeface="Open Sans"/>
              </a:rPr>
              <a:t>Armed with user data, these platforms have shown they can have global impact: shaping public opinion and mass behavior, spreading misinformation, impacting voter preferences and political stability [</a:t>
            </a:r>
            <a:r>
              <a:rPr lang="en" sz="1800" u="sng">
                <a:solidFill>
                  <a:srgbClr val="CE93D8"/>
                </a:solidFill>
                <a:latin typeface="Open Sans"/>
                <a:ea typeface="Open Sans"/>
                <a:cs typeface="Open Sans"/>
                <a:sym typeface="Open Sans"/>
                <a:hlinkClick r:id="rId2">
                  <a:extLst>
                    <a:ext uri="{A12FA001-AC4F-418D-AE19-62706E023703}">
                      <ahyp:hlinkClr val="tx"/>
                    </a:ext>
                  </a:extLst>
                </a:hlinkClick>
              </a:rPr>
              <a:t>5</a:t>
            </a:r>
            <a:r>
              <a:rPr lang="en" sz="1800">
                <a:solidFill>
                  <a:srgbClr val="695D46"/>
                </a:solidFill>
                <a:latin typeface="Open Sans"/>
                <a:ea typeface="Open Sans"/>
                <a:cs typeface="Open Sans"/>
                <a:sym typeface="Open Sans"/>
              </a:rPr>
              <a:t>].</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1800" u="sng">
                <a:solidFill>
                  <a:srgbClr val="CE93D8"/>
                </a:solidFill>
                <a:latin typeface="Open Sans"/>
                <a:ea typeface="Open Sans"/>
                <a:cs typeface="Open Sans"/>
                <a:sym typeface="Open Sans"/>
                <a:hlinkClick r:id="rId3">
                  <a:extLst>
                    <a:ext uri="{A12FA001-AC4F-418D-AE19-62706E023703}">
                      <ahyp:hlinkClr val="tx"/>
                    </a:ext>
                  </a:extLst>
                </a:hlinkClick>
              </a:rPr>
              <a:t>https://www.youtube.com/watch?v=Q91nvbJSmS4</a:t>
            </a:r>
            <a:r>
              <a:rPr lang="en" sz="1800">
                <a:solidFill>
                  <a:srgbClr val="695D46"/>
                </a:solidFill>
                <a:latin typeface="Open Sans"/>
                <a:ea typeface="Open Sans"/>
                <a:cs typeface="Open Sans"/>
                <a:sym typeface="Open Sans"/>
              </a:rPr>
              <a:t> </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800">
              <a:solidFill>
                <a:srgbClr val="695D46"/>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1800">
                <a:solidFill>
                  <a:srgbClr val="695D46"/>
                </a:solidFill>
                <a:latin typeface="Open Sans"/>
                <a:ea typeface="Open Sans"/>
                <a:cs typeface="Open Sans"/>
                <a:sym typeface="Open Sans"/>
              </a:rPr>
              <a:t>An impact that would have likely remained unknown were it not for whistleblowers — insiders with a slightly larger window into the platform [</a:t>
            </a:r>
            <a:r>
              <a:rPr lang="en" sz="1800" u="sng">
                <a:solidFill>
                  <a:srgbClr val="CE93D8"/>
                </a:solidFill>
                <a:latin typeface="Open Sans"/>
                <a:ea typeface="Open Sans"/>
                <a:cs typeface="Open Sans"/>
                <a:sym typeface="Open Sans"/>
                <a:hlinkClick r:id="rId4">
                  <a:extLst>
                    <a:ext uri="{A12FA001-AC4F-418D-AE19-62706E023703}">
                      <ahyp:hlinkClr val="tx"/>
                    </a:ext>
                  </a:extLst>
                </a:hlinkClick>
              </a:rPr>
              <a:t>6</a:t>
            </a:r>
            <a:r>
              <a:rPr lang="en" sz="1800">
                <a:solidFill>
                  <a:srgbClr val="695D46"/>
                </a:solidFill>
                <a:latin typeface="Open Sans"/>
                <a:ea typeface="Open Sans"/>
                <a:cs typeface="Open Sans"/>
                <a:sym typeface="Open Sans"/>
              </a:rPr>
              <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1b4ab196b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g11b4ab196b2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15"/>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15"/>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15"/>
          <p:cNvGrpSpPr/>
          <p:nvPr/>
        </p:nvGrpSpPr>
        <p:grpSpPr>
          <a:xfrm>
            <a:off x="1004144" y="1022025"/>
            <a:ext cx="7136669" cy="152400"/>
            <a:chOff x="1346429" y="1011300"/>
            <a:chExt cx="6452100" cy="152400"/>
          </a:xfrm>
        </p:grpSpPr>
        <p:cxnSp>
          <p:nvCxnSpPr>
            <p:cNvPr id="13" name="Google Shape;13;p15"/>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15"/>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15"/>
          <p:cNvGrpSpPr/>
          <p:nvPr/>
        </p:nvGrpSpPr>
        <p:grpSpPr>
          <a:xfrm>
            <a:off x="1004151" y="3969100"/>
            <a:ext cx="7136669" cy="152400"/>
            <a:chOff x="1346435" y="3969088"/>
            <a:chExt cx="6452100" cy="152400"/>
          </a:xfrm>
        </p:grpSpPr>
        <p:cxnSp>
          <p:nvCxnSpPr>
            <p:cNvPr id="16" name="Google Shape;16;p15"/>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15"/>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15"/>
          <p:cNvSpPr txBox="1"/>
          <p:nvPr>
            <p:ph type="ctrTitle"/>
          </p:nvPr>
        </p:nvSpPr>
        <p:spPr>
          <a:xfrm>
            <a:off x="1004150" y="1751764"/>
            <a:ext cx="7136700" cy="1022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19" name="Google Shape;19;p15"/>
          <p:cNvSpPr txBox="1"/>
          <p:nvPr>
            <p:ph idx="1" type="subTitle"/>
          </p:nvPr>
        </p:nvSpPr>
        <p:spPr>
          <a:xfrm>
            <a:off x="2137225" y="2850039"/>
            <a:ext cx="48705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24"/>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4"/>
          <p:cNvSpPr txBox="1"/>
          <p:nvPr>
            <p:ph hasCustomPrompt="1" type="title"/>
          </p:nvPr>
        </p:nvSpPr>
        <p:spPr>
          <a:xfrm>
            <a:off x="311700" y="1304850"/>
            <a:ext cx="8520600" cy="15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13000"/>
              <a:buNone/>
              <a:defRPr sz="13000">
                <a:solidFill>
                  <a:schemeClr val="accent3"/>
                </a:solidFill>
              </a:defRPr>
            </a:lvl1pPr>
            <a:lvl2pPr lvl="1" algn="ctr">
              <a:lnSpc>
                <a:spcPct val="100000"/>
              </a:lnSpc>
              <a:spcBef>
                <a:spcPts val="0"/>
              </a:spcBef>
              <a:spcAft>
                <a:spcPts val="0"/>
              </a:spcAft>
              <a:buClr>
                <a:schemeClr val="accent3"/>
              </a:buClr>
              <a:buSzPts val="13000"/>
              <a:buNone/>
              <a:defRPr sz="13000">
                <a:solidFill>
                  <a:schemeClr val="accent3"/>
                </a:solidFill>
              </a:defRPr>
            </a:lvl2pPr>
            <a:lvl3pPr lvl="2" algn="ctr">
              <a:lnSpc>
                <a:spcPct val="100000"/>
              </a:lnSpc>
              <a:spcBef>
                <a:spcPts val="0"/>
              </a:spcBef>
              <a:spcAft>
                <a:spcPts val="0"/>
              </a:spcAft>
              <a:buClr>
                <a:schemeClr val="accent3"/>
              </a:buClr>
              <a:buSzPts val="13000"/>
              <a:buNone/>
              <a:defRPr sz="13000">
                <a:solidFill>
                  <a:schemeClr val="accent3"/>
                </a:solidFill>
              </a:defRPr>
            </a:lvl3pPr>
            <a:lvl4pPr lvl="3" algn="ctr">
              <a:lnSpc>
                <a:spcPct val="100000"/>
              </a:lnSpc>
              <a:spcBef>
                <a:spcPts val="0"/>
              </a:spcBef>
              <a:spcAft>
                <a:spcPts val="0"/>
              </a:spcAft>
              <a:buClr>
                <a:schemeClr val="accent3"/>
              </a:buClr>
              <a:buSzPts val="13000"/>
              <a:buNone/>
              <a:defRPr sz="13000">
                <a:solidFill>
                  <a:schemeClr val="accent3"/>
                </a:solidFill>
              </a:defRPr>
            </a:lvl4pPr>
            <a:lvl5pPr lvl="4" algn="ctr">
              <a:lnSpc>
                <a:spcPct val="100000"/>
              </a:lnSpc>
              <a:spcBef>
                <a:spcPts val="0"/>
              </a:spcBef>
              <a:spcAft>
                <a:spcPts val="0"/>
              </a:spcAft>
              <a:buClr>
                <a:schemeClr val="accent3"/>
              </a:buClr>
              <a:buSzPts val="13000"/>
              <a:buNone/>
              <a:defRPr sz="13000">
                <a:solidFill>
                  <a:schemeClr val="accent3"/>
                </a:solidFill>
              </a:defRPr>
            </a:lvl5pPr>
            <a:lvl6pPr lvl="5" algn="ctr">
              <a:lnSpc>
                <a:spcPct val="100000"/>
              </a:lnSpc>
              <a:spcBef>
                <a:spcPts val="0"/>
              </a:spcBef>
              <a:spcAft>
                <a:spcPts val="0"/>
              </a:spcAft>
              <a:buClr>
                <a:schemeClr val="accent3"/>
              </a:buClr>
              <a:buSzPts val="13000"/>
              <a:buNone/>
              <a:defRPr sz="13000">
                <a:solidFill>
                  <a:schemeClr val="accent3"/>
                </a:solidFill>
              </a:defRPr>
            </a:lvl6pPr>
            <a:lvl7pPr lvl="6" algn="ctr">
              <a:lnSpc>
                <a:spcPct val="100000"/>
              </a:lnSpc>
              <a:spcBef>
                <a:spcPts val="0"/>
              </a:spcBef>
              <a:spcAft>
                <a:spcPts val="0"/>
              </a:spcAft>
              <a:buClr>
                <a:schemeClr val="accent3"/>
              </a:buClr>
              <a:buSzPts val="13000"/>
              <a:buNone/>
              <a:defRPr sz="13000">
                <a:solidFill>
                  <a:schemeClr val="accent3"/>
                </a:solidFill>
              </a:defRPr>
            </a:lvl7pPr>
            <a:lvl8pPr lvl="7" algn="ctr">
              <a:lnSpc>
                <a:spcPct val="100000"/>
              </a:lnSpc>
              <a:spcBef>
                <a:spcPts val="0"/>
              </a:spcBef>
              <a:spcAft>
                <a:spcPts val="0"/>
              </a:spcAft>
              <a:buClr>
                <a:schemeClr val="accent3"/>
              </a:buClr>
              <a:buSzPts val="13000"/>
              <a:buNone/>
              <a:defRPr sz="13000">
                <a:solidFill>
                  <a:schemeClr val="accent3"/>
                </a:solidFill>
              </a:defRPr>
            </a:lvl8pPr>
            <a:lvl9pPr lvl="8" algn="ctr">
              <a:lnSpc>
                <a:spcPct val="100000"/>
              </a:lnSpc>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24"/>
          <p:cNvSpPr txBox="1"/>
          <p:nvPr>
            <p:ph idx="1" type="body"/>
          </p:nvPr>
        </p:nvSpPr>
        <p:spPr>
          <a:xfrm>
            <a:off x="311700" y="2995650"/>
            <a:ext cx="8520600" cy="10716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9" name="Google Shape;59;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16"/>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16"/>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4" name="Google Shape;24;p16"/>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5" name="Google Shape;25;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17"/>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17"/>
          <p:cNvSpPr txBox="1"/>
          <p:nvPr>
            <p:ph type="title"/>
          </p:nvPr>
        </p:nvSpPr>
        <p:spPr>
          <a:xfrm>
            <a:off x="311700" y="814800"/>
            <a:ext cx="8571300" cy="94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29" name="Google Shape;2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18"/>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32" name="Google Shape;32;p18"/>
          <p:cNvSpPr txBox="1"/>
          <p:nvPr>
            <p:ph idx="1" type="body"/>
          </p:nvPr>
        </p:nvSpPr>
        <p:spPr>
          <a:xfrm>
            <a:off x="311700" y="1266175"/>
            <a:ext cx="3999900" cy="33027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3" name="Google Shape;33;p18"/>
          <p:cNvSpPr txBox="1"/>
          <p:nvPr>
            <p:ph idx="2" type="body"/>
          </p:nvPr>
        </p:nvSpPr>
        <p:spPr>
          <a:xfrm>
            <a:off x="4832400" y="1266175"/>
            <a:ext cx="3999900" cy="33027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4" name="Google Shape;34;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19"/>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37" name="Google Shape;3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2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2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1" name="Google Shape;41;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21"/>
          <p:cNvSpPr txBox="1"/>
          <p:nvPr>
            <p:ph type="title"/>
          </p:nvPr>
        </p:nvSpPr>
        <p:spPr>
          <a:xfrm>
            <a:off x="490250" y="526350"/>
            <a:ext cx="56136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5400"/>
              <a:buNone/>
              <a:defRPr b="0" sz="5400">
                <a:solidFill>
                  <a:schemeClr val="dk2"/>
                </a:solidFill>
              </a:defRPr>
            </a:lvl1pPr>
            <a:lvl2pPr lvl="1" algn="l">
              <a:lnSpc>
                <a:spcPct val="100000"/>
              </a:lnSpc>
              <a:spcBef>
                <a:spcPts val="0"/>
              </a:spcBef>
              <a:spcAft>
                <a:spcPts val="0"/>
              </a:spcAft>
              <a:buClr>
                <a:schemeClr val="dk2"/>
              </a:buClr>
              <a:buSzPts val="5400"/>
              <a:buNone/>
              <a:defRPr b="0" sz="5400">
                <a:solidFill>
                  <a:schemeClr val="dk2"/>
                </a:solidFill>
              </a:defRPr>
            </a:lvl2pPr>
            <a:lvl3pPr lvl="2" algn="l">
              <a:lnSpc>
                <a:spcPct val="100000"/>
              </a:lnSpc>
              <a:spcBef>
                <a:spcPts val="0"/>
              </a:spcBef>
              <a:spcAft>
                <a:spcPts val="0"/>
              </a:spcAft>
              <a:buClr>
                <a:schemeClr val="dk2"/>
              </a:buClr>
              <a:buSzPts val="5400"/>
              <a:buNone/>
              <a:defRPr b="0" sz="5400">
                <a:solidFill>
                  <a:schemeClr val="dk2"/>
                </a:solidFill>
              </a:defRPr>
            </a:lvl3pPr>
            <a:lvl4pPr lvl="3" algn="l">
              <a:lnSpc>
                <a:spcPct val="100000"/>
              </a:lnSpc>
              <a:spcBef>
                <a:spcPts val="0"/>
              </a:spcBef>
              <a:spcAft>
                <a:spcPts val="0"/>
              </a:spcAft>
              <a:buClr>
                <a:schemeClr val="dk2"/>
              </a:buClr>
              <a:buSzPts val="5400"/>
              <a:buNone/>
              <a:defRPr b="0" sz="5400">
                <a:solidFill>
                  <a:schemeClr val="dk2"/>
                </a:solidFill>
              </a:defRPr>
            </a:lvl4pPr>
            <a:lvl5pPr lvl="4" algn="l">
              <a:lnSpc>
                <a:spcPct val="100000"/>
              </a:lnSpc>
              <a:spcBef>
                <a:spcPts val="0"/>
              </a:spcBef>
              <a:spcAft>
                <a:spcPts val="0"/>
              </a:spcAft>
              <a:buClr>
                <a:schemeClr val="dk2"/>
              </a:buClr>
              <a:buSzPts val="5400"/>
              <a:buNone/>
              <a:defRPr b="0" sz="5400">
                <a:solidFill>
                  <a:schemeClr val="dk2"/>
                </a:solidFill>
              </a:defRPr>
            </a:lvl5pPr>
            <a:lvl6pPr lvl="5" algn="l">
              <a:lnSpc>
                <a:spcPct val="100000"/>
              </a:lnSpc>
              <a:spcBef>
                <a:spcPts val="0"/>
              </a:spcBef>
              <a:spcAft>
                <a:spcPts val="0"/>
              </a:spcAft>
              <a:buClr>
                <a:schemeClr val="dk2"/>
              </a:buClr>
              <a:buSzPts val="5400"/>
              <a:buNone/>
              <a:defRPr b="0" sz="5400">
                <a:solidFill>
                  <a:schemeClr val="dk2"/>
                </a:solidFill>
              </a:defRPr>
            </a:lvl6pPr>
            <a:lvl7pPr lvl="6" algn="l">
              <a:lnSpc>
                <a:spcPct val="100000"/>
              </a:lnSpc>
              <a:spcBef>
                <a:spcPts val="0"/>
              </a:spcBef>
              <a:spcAft>
                <a:spcPts val="0"/>
              </a:spcAft>
              <a:buClr>
                <a:schemeClr val="dk2"/>
              </a:buClr>
              <a:buSzPts val="5400"/>
              <a:buNone/>
              <a:defRPr b="0" sz="5400">
                <a:solidFill>
                  <a:schemeClr val="dk2"/>
                </a:solidFill>
              </a:defRPr>
            </a:lvl7pPr>
            <a:lvl8pPr lvl="7" algn="l">
              <a:lnSpc>
                <a:spcPct val="100000"/>
              </a:lnSpc>
              <a:spcBef>
                <a:spcPts val="0"/>
              </a:spcBef>
              <a:spcAft>
                <a:spcPts val="0"/>
              </a:spcAft>
              <a:buClr>
                <a:schemeClr val="dk2"/>
              </a:buClr>
              <a:buSzPts val="5400"/>
              <a:buNone/>
              <a:defRPr b="0" sz="5400">
                <a:solidFill>
                  <a:schemeClr val="dk2"/>
                </a:solidFill>
              </a:defRPr>
            </a:lvl8pPr>
            <a:lvl9pPr lvl="8" algn="l">
              <a:lnSpc>
                <a:spcPct val="100000"/>
              </a:lnSpc>
              <a:spcBef>
                <a:spcPts val="0"/>
              </a:spcBef>
              <a:spcAft>
                <a:spcPts val="0"/>
              </a:spcAft>
              <a:buClr>
                <a:schemeClr val="dk2"/>
              </a:buClr>
              <a:buSzPts val="5400"/>
              <a:buNone/>
              <a:defRPr b="0" sz="5400">
                <a:solidFill>
                  <a:schemeClr val="dk2"/>
                </a:solidFill>
              </a:defRPr>
            </a:lvl9pPr>
          </a:lstStyle>
          <a:p/>
        </p:txBody>
      </p:sp>
      <p:sp>
        <p:nvSpPr>
          <p:cNvPr id="44" name="Google Shape;44;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22"/>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 name="Google Shape;47;p22"/>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22"/>
          <p:cNvSpPr txBox="1"/>
          <p:nvPr>
            <p:ph type="title"/>
          </p:nvPr>
        </p:nvSpPr>
        <p:spPr>
          <a:xfrm>
            <a:off x="265500" y="1039675"/>
            <a:ext cx="4045200" cy="167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9" name="Google Shape;49;p22"/>
          <p:cNvSpPr txBox="1"/>
          <p:nvPr>
            <p:ph idx="1" type="subTitle"/>
          </p:nvPr>
        </p:nvSpPr>
        <p:spPr>
          <a:xfrm>
            <a:off x="265500" y="27268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2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51" name="Google Shape;5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23"/>
          <p:cNvSpPr txBox="1"/>
          <p:nvPr>
            <p:ph idx="1" type="body"/>
          </p:nvPr>
        </p:nvSpPr>
        <p:spPr>
          <a:xfrm>
            <a:off x="311700" y="423072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1pPr>
            <a:lvl2pPr lvl="1"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2pPr>
            <a:lvl3pPr lvl="2"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3pPr>
            <a:lvl4pPr lvl="3"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4pPr>
            <a:lvl5pPr lvl="4"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5pPr>
            <a:lvl6pPr lvl="5"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6pPr>
            <a:lvl7pPr lvl="6"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7pPr>
            <a:lvl8pPr lvl="7"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8pPr>
            <a:lvl9pPr lvl="8" marR="0" rtl="0" algn="l">
              <a:lnSpc>
                <a:spcPct val="100000"/>
              </a:lnSpc>
              <a:spcBef>
                <a:spcPts val="0"/>
              </a:spcBef>
              <a:spcAft>
                <a:spcPts val="0"/>
              </a:spcAft>
              <a:buClr>
                <a:schemeClr val="accent1"/>
              </a:buClr>
              <a:buSzPts val="3600"/>
              <a:buFont typeface="PT Sans Narrow"/>
              <a:buNone/>
              <a:defRPr b="1" i="0" sz="3600" u="none" cap="none" strike="noStrike">
                <a:solidFill>
                  <a:schemeClr val="accent1"/>
                </a:solidFill>
                <a:latin typeface="PT Sans Narrow"/>
                <a:ea typeface="PT Sans Narrow"/>
                <a:cs typeface="PT Sans Narrow"/>
                <a:sym typeface="PT Sans Narrow"/>
              </a:defRPr>
            </a:lvl9pPr>
          </a:lstStyle>
          <a:p/>
        </p:txBody>
      </p:sp>
      <p:sp>
        <p:nvSpPr>
          <p:cNvPr id="7" name="Google Shape;7;p14"/>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Open Sans"/>
              <a:buChar char="●"/>
              <a:defRPr b="0" i="0" sz="1800" u="none" cap="none" strike="noStrike">
                <a:solidFill>
                  <a:schemeClr val="dk2"/>
                </a:solidFill>
                <a:latin typeface="Open Sans"/>
                <a:ea typeface="Open Sans"/>
                <a:cs typeface="Open Sans"/>
                <a:sym typeface="Open Sans"/>
              </a:defRPr>
            </a:lvl1pPr>
            <a:lvl2pPr indent="-317500" lvl="1" marL="9144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2pPr>
            <a:lvl3pPr indent="-317500" lvl="2" marL="13716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3pPr>
            <a:lvl4pPr indent="-317500" lvl="3" marL="18288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4pPr>
            <a:lvl5pPr indent="-317500" lvl="4" marL="22860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5pPr>
            <a:lvl6pPr indent="-317500" lvl="5" marL="27432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6pPr>
            <a:lvl7pPr indent="-317500" lvl="6" marL="32004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7pPr>
            <a:lvl8pPr indent="-317500" lvl="7" marL="36576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8pPr>
            <a:lvl9pPr indent="-317500" lvl="8" marL="4114800" marR="0" rtl="0" algn="l">
              <a:lnSpc>
                <a:spcPct val="115000"/>
              </a:lnSpc>
              <a:spcBef>
                <a:spcPts val="1600"/>
              </a:spcBef>
              <a:spcAft>
                <a:spcPts val="160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9pPr>
          </a:lstStyle>
          <a:p/>
        </p:txBody>
      </p:sp>
      <p:sp>
        <p:nvSpPr>
          <p:cNvPr id="8" name="Google Shape;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rockefellerfoundation.org/case-study/unpacking-biases-in-algorithms-that-perpetuate-inequity/"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www.youtube.com/watch?v=TWWsW1w-BVo" TargetMode="External"/><Relationship Id="rId4"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www.washingtonpost.com/technology/2019/10/22/ai-hiring-face-scanning-algorithm-increasingly-decides-whether-you-deserve-job/" TargetMode="External"/><Relationship Id="rId4" Type="http://schemas.openxmlformats.org/officeDocument/2006/relationships/hyperlink" Target="http://www.youtube.com/watch?v=hzY6zYsFV3A" TargetMode="External"/><Relationship Id="rId5"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arxiv.org/pdf/1611.04135.pdf" TargetMode="External"/><Relationship Id="rId4" Type="http://schemas.openxmlformats.org/officeDocument/2006/relationships/hyperlink" Target="https://www.telegraph.co.uk/technology/2018/10/10/amazon-scraps-sexist-ai-recruiting-tool-showed-bias-agains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www.technologyreview.com/s/613508/ai-fairer-than-judge-criminal-risk-assessment-algorith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socialmediacollective.org/reading-lists/critical-algorithm-studi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www.oag.ca.gov/privacy/cc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arstechnica.com/tech-policy/2009/09/your-secrets-live-online-in-databases-of-ruin/" TargetMode="External"/><Relationship Id="rId4" Type="http://schemas.openxmlformats.org/officeDocument/2006/relationships/hyperlink" Target="https://courses.csail.mit.edu/6.857/2018/project/Archie-Gershon-Katchoff-Zeng-Netflix.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slack-redir.net/link?url=https%3A%2F%2Fclearcode.cc%2Fblog%2Fwhat-is-data-broker%2F"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0.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hyperlink" Target="https://www.heinz.cmu.edu/~acquisti/papers/AcquistiGrossStutzman-JPC-2014.pdf" TargetMode="External"/><Relationship Id="rId4" Type="http://schemas.openxmlformats.org/officeDocument/2006/relationships/hyperlink" Target="https://www.heinz.cmu.edu/~acquisti/papers/Acquisti_Welfare_Impact_of_Targeted_Advertising_WP.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4.png"/><Relationship Id="rId5" Type="http://schemas.openxmlformats.org/officeDocument/2006/relationships/image" Target="../media/image13.png"/><Relationship Id="rId6" Type="http://schemas.openxmlformats.org/officeDocument/2006/relationships/image" Target="../media/image12.png"/><Relationship Id="rId7" Type="http://schemas.openxmlformats.org/officeDocument/2006/relationships/image" Target="../media/image15.png"/><Relationship Id="rId8"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www.youtube.com/watch?v=Q91nvbJSmS4" TargetMode="Externa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en.wikipedia.org/wiki/Groundhog_Day_(fil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
          <p:cNvSpPr txBox="1"/>
          <p:nvPr>
            <p:ph type="ctrTitle"/>
          </p:nvPr>
        </p:nvSpPr>
        <p:spPr>
          <a:xfrm>
            <a:off x="1004150" y="1751764"/>
            <a:ext cx="7136700" cy="1022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400"/>
              <a:buNone/>
            </a:pPr>
            <a:r>
              <a:rPr lang="en"/>
              <a:t>Data Privacy</a:t>
            </a:r>
            <a:endParaRPr/>
          </a:p>
        </p:txBody>
      </p:sp>
      <p:sp>
        <p:nvSpPr>
          <p:cNvPr id="67" name="Google Shape;67;p1"/>
          <p:cNvSpPr txBox="1"/>
          <p:nvPr/>
        </p:nvSpPr>
        <p:spPr>
          <a:xfrm>
            <a:off x="2137250" y="2774164"/>
            <a:ext cx="4870500" cy="792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695D46"/>
                </a:solidFill>
                <a:latin typeface="Open Sans"/>
                <a:ea typeface="Open Sans"/>
                <a:cs typeface="Open Sans"/>
                <a:sym typeface="Open Sans"/>
              </a:rPr>
              <a:t>Boston University CS 506 - Lance Galletti</a:t>
            </a:r>
            <a:endParaRPr b="0" i="0" sz="1800" u="none" cap="none" strike="noStrike">
              <a:solidFill>
                <a:srgbClr val="695D4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11b4ab196b2_0_5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Determines</a:t>
            </a:r>
            <a:endParaRPr/>
          </a:p>
        </p:txBody>
      </p:sp>
      <p:sp>
        <p:nvSpPr>
          <p:cNvPr id="130" name="Google Shape;130;g11b4ab196b2_0_50"/>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Access to:</a:t>
            </a:r>
            <a:endParaRPr/>
          </a:p>
          <a:p>
            <a:pPr indent="-317500" lvl="1" marL="914400" rtl="0" algn="l">
              <a:spcBef>
                <a:spcPts val="0"/>
              </a:spcBef>
              <a:spcAft>
                <a:spcPts val="0"/>
              </a:spcAft>
              <a:buSzPts val="1400"/>
              <a:buChar char="○"/>
            </a:pPr>
            <a:r>
              <a:rPr lang="en"/>
              <a:t>Health care</a:t>
            </a:r>
            <a:endParaRPr/>
          </a:p>
          <a:p>
            <a:pPr indent="-317500" lvl="1" marL="914400" rtl="0" algn="l">
              <a:spcBef>
                <a:spcPts val="0"/>
              </a:spcBef>
              <a:spcAft>
                <a:spcPts val="0"/>
              </a:spcAft>
              <a:buSzPts val="1400"/>
              <a:buChar char="○"/>
            </a:pPr>
            <a:r>
              <a:rPr lang="en"/>
              <a:t>Insurance</a:t>
            </a:r>
            <a:endParaRPr/>
          </a:p>
          <a:p>
            <a:pPr indent="-317500" lvl="1" marL="914400" rtl="0" algn="l">
              <a:spcBef>
                <a:spcPts val="0"/>
              </a:spcBef>
              <a:spcAft>
                <a:spcPts val="0"/>
              </a:spcAft>
              <a:buSzPts val="1400"/>
              <a:buChar char="○"/>
            </a:pPr>
            <a:r>
              <a:rPr lang="en"/>
              <a:t>Loans</a:t>
            </a:r>
            <a:endParaRPr/>
          </a:p>
          <a:p>
            <a:pPr indent="-317500" lvl="1" marL="914400" rtl="0" algn="l">
              <a:spcBef>
                <a:spcPts val="0"/>
              </a:spcBef>
              <a:spcAft>
                <a:spcPts val="0"/>
              </a:spcAft>
              <a:buSzPts val="1400"/>
              <a:buChar char="○"/>
            </a:pPr>
            <a:r>
              <a:rPr lang="en"/>
              <a:t>Information</a:t>
            </a:r>
            <a:endParaRPr/>
          </a:p>
          <a:p>
            <a:pPr indent="-317500" lvl="1" marL="914400" rtl="0" algn="l">
              <a:spcBef>
                <a:spcPts val="0"/>
              </a:spcBef>
              <a:spcAft>
                <a:spcPts val="0"/>
              </a:spcAft>
              <a:buSzPts val="1400"/>
              <a:buChar char="○"/>
            </a:pPr>
            <a:r>
              <a:rPr lang="en"/>
              <a:t>Jobs</a:t>
            </a:r>
            <a:endParaRPr/>
          </a:p>
          <a:p>
            <a:pPr indent="-342900" lvl="0" marL="457200" rtl="0" algn="l">
              <a:spcBef>
                <a:spcPts val="0"/>
              </a:spcBef>
              <a:spcAft>
                <a:spcPts val="0"/>
              </a:spcAft>
              <a:buSzPts val="1800"/>
              <a:buChar char="●"/>
            </a:pPr>
            <a:r>
              <a:rPr lang="en"/>
              <a:t>Distribution of funds</a:t>
            </a:r>
            <a:endParaRPr/>
          </a:p>
          <a:p>
            <a:pPr indent="-342900" lvl="0" marL="457200" rtl="0" algn="l">
              <a:spcBef>
                <a:spcPts val="0"/>
              </a:spcBef>
              <a:spcAft>
                <a:spcPts val="0"/>
              </a:spcAft>
              <a:buSzPts val="1800"/>
              <a:buChar char="●"/>
            </a:pPr>
            <a:r>
              <a:rPr lang="en"/>
              <a:t>Release from prison</a:t>
            </a:r>
            <a:endParaRPr/>
          </a:p>
          <a:p>
            <a:pPr indent="-342900" lvl="0" marL="457200" rtl="0" algn="l">
              <a:spcBef>
                <a:spcPts val="0"/>
              </a:spcBef>
              <a:spcAft>
                <a:spcPts val="0"/>
              </a:spcAft>
              <a:buSzPts val="1800"/>
              <a:buChar char="●"/>
            </a:pPr>
            <a:r>
              <a:rPr lang="en"/>
              <a:t>And more!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6"/>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Bias</a:t>
            </a:r>
            <a:endParaRPr/>
          </a:p>
        </p:txBody>
      </p:sp>
      <p:sp>
        <p:nvSpPr>
          <p:cNvPr id="136" name="Google Shape;136;p6"/>
          <p:cNvSpPr txBox="1"/>
          <p:nvPr>
            <p:ph idx="1" type="body"/>
          </p:nvPr>
        </p:nvSpPr>
        <p:spPr>
          <a:xfrm>
            <a:off x="311700" y="1266325"/>
            <a:ext cx="8520600" cy="282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b="1" lang="en" sz="1700"/>
              <a:t>Lack of transparency and thus accountability.</a:t>
            </a:r>
            <a:endParaRPr b="1" sz="1700"/>
          </a:p>
          <a:p>
            <a:pPr indent="0" lvl="0" marL="0" rtl="0" algn="l">
              <a:lnSpc>
                <a:spcPct val="115000"/>
              </a:lnSpc>
              <a:spcBef>
                <a:spcPts val="0"/>
              </a:spcBef>
              <a:spcAft>
                <a:spcPts val="0"/>
              </a:spcAft>
              <a:buSzPts val="1800"/>
              <a:buNone/>
            </a:pPr>
            <a:r>
              <a:t/>
            </a:r>
            <a:endParaRPr b="1" sz="1700"/>
          </a:p>
          <a:p>
            <a:pPr indent="0" lvl="0" marL="0" rtl="0" algn="l">
              <a:lnSpc>
                <a:spcPct val="115000"/>
              </a:lnSpc>
              <a:spcBef>
                <a:spcPts val="0"/>
              </a:spcBef>
              <a:spcAft>
                <a:spcPts val="0"/>
              </a:spcAft>
              <a:buSzPts val="1800"/>
              <a:buNone/>
            </a:pPr>
            <a:r>
              <a:rPr b="1" lang="en" sz="1700"/>
              <a:t>These patterns are learned on historical data: </a:t>
            </a:r>
            <a:r>
              <a:rPr lang="en" sz="1700"/>
              <a:t>reflecting society’s past and existing biases and inequalities [</a:t>
            </a:r>
            <a:r>
              <a:rPr lang="en" sz="1700" u="sng">
                <a:solidFill>
                  <a:schemeClr val="hlink"/>
                </a:solidFill>
                <a:hlinkClick r:id="rId3"/>
              </a:rPr>
              <a:t>4</a:t>
            </a:r>
            <a:r>
              <a:rPr lang="en" sz="1700"/>
              <a:t>] which are then perpetuated by that same lack of visibility and accountability.</a:t>
            </a:r>
            <a:endParaRPr sz="1700"/>
          </a:p>
          <a:p>
            <a:pPr indent="0" lvl="0" marL="0" rtl="0" algn="l">
              <a:lnSpc>
                <a:spcPct val="115000"/>
              </a:lnSpc>
              <a:spcBef>
                <a:spcPts val="0"/>
              </a:spcBef>
              <a:spcAft>
                <a:spcPts val="0"/>
              </a:spcAft>
              <a:buSzPts val="1800"/>
              <a:buNone/>
            </a:pPr>
            <a:r>
              <a:t/>
            </a:r>
            <a:endParaRPr sz="1700"/>
          </a:p>
          <a:p>
            <a:pPr indent="0" lvl="0" marL="0" rtl="0" algn="l">
              <a:lnSpc>
                <a:spcPct val="115000"/>
              </a:lnSpc>
              <a:spcBef>
                <a:spcPts val="0"/>
              </a:spcBef>
              <a:spcAft>
                <a:spcPts val="0"/>
              </a:spcAft>
              <a:buSzPts val="1800"/>
              <a:buNone/>
            </a:pPr>
            <a:r>
              <a:rPr b="1" lang="en" sz="1700"/>
              <a:t>Garbage in - Garbage out:</a:t>
            </a:r>
            <a:r>
              <a:rPr lang="en" sz="1700"/>
              <a:t> training state of the art models on garbage data can only produce garbage results</a:t>
            </a:r>
            <a:endParaRPr sz="1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11b4ab196b2_0_32"/>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Bias</a:t>
            </a:r>
            <a:endParaRPr/>
          </a:p>
        </p:txBody>
      </p:sp>
      <p:pic>
        <p:nvPicPr>
          <p:cNvPr descr="The Gender Shades Project pilots an intersectional approach to inclusive product testing for AI.&#10;&#10;Gender Shades is a preliminary excavation of inadvertent negligence that will cripple the age of automation and further exacerbate inequality if left to fester. The deeper we dig, the more remnants of bias we will find in our technology. We cannot afford to look away this time, because the stakes are simply too high.  We risk losing the gains made with the civil rights movement and women's movement under the false assumption of machine neutrality. Automated systems are not inherently neutral. They reflect the priorities, preferences, and prejudices—the coded gaze—of those who have the power to mold artificial intelligence.&#10;&#10;Video produced by Joy Buolamwini and Jimmy Day&#10;&#10;Many thanks to the Natural Sciences and Engineering Research Council of Canada | Conseil de recherches en sciences naturelles et en génie du Canada for translating the captions into French. &#10;&#10;More information at: https://www.media.mit.edu/projects/gender-shades/overview/ &#10;License: Creative Commons Attribution-NonCommercial-NoDerivatives 4.0 International Public License (https://creativecommons.org/licenses/by-nc-nd/4.0/legalcode)" id="142" name="Google Shape;142;g11b4ab196b2_0_32" title="Gender Shades">
            <a:hlinkClick r:id="rId3"/>
          </p:cNvPr>
          <p:cNvPicPr preferRelativeResize="0"/>
          <p:nvPr/>
        </p:nvPicPr>
        <p:blipFill>
          <a:blip r:embed="rId4">
            <a:alphaModFix/>
          </a:blip>
          <a:stretch>
            <a:fillRect/>
          </a:stretch>
        </p:blipFill>
        <p:spPr>
          <a:xfrm>
            <a:off x="2286000" y="85725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11b4ab196b2_0_38"/>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Bias</a:t>
            </a:r>
            <a:endParaRPr/>
          </a:p>
        </p:txBody>
      </p:sp>
      <p:sp>
        <p:nvSpPr>
          <p:cNvPr id="148" name="Google Shape;148;g11b4ab196b2_0_38"/>
          <p:cNvSpPr txBox="1"/>
          <p:nvPr>
            <p:ph idx="1" type="body"/>
          </p:nvPr>
        </p:nvSpPr>
        <p:spPr>
          <a:xfrm>
            <a:off x="262575" y="4136900"/>
            <a:ext cx="8520600" cy="78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sz="1300"/>
              <a:t>Facial recognition being used more and more: </a:t>
            </a:r>
            <a:r>
              <a:rPr lang="en" sz="1300" u="sng">
                <a:solidFill>
                  <a:schemeClr val="hlink"/>
                </a:solidFill>
                <a:hlinkClick r:id="rId3"/>
              </a:rPr>
              <a:t>https://www.washingtonpost.com/technology/2019/10/22/ai-hiring-face-scanning-algorithm-increasingly-decides-whether-you-deserve-job/</a:t>
            </a:r>
            <a:r>
              <a:rPr lang="en" sz="1300"/>
              <a:t> </a:t>
            </a:r>
            <a:endParaRPr sz="1300"/>
          </a:p>
        </p:txBody>
      </p:sp>
      <p:pic>
        <p:nvPicPr>
          <p:cNvPr id="149" name="Google Shape;149;g11b4ab196b2_0_38" title="HireVue Platform Overview">
            <a:hlinkClick r:id="rId4"/>
          </p:cNvPr>
          <p:cNvPicPr preferRelativeResize="0"/>
          <p:nvPr/>
        </p:nvPicPr>
        <p:blipFill>
          <a:blip r:embed="rId5">
            <a:alphaModFix/>
          </a:blip>
          <a:stretch>
            <a:fillRect/>
          </a:stretch>
        </p:blipFill>
        <p:spPr>
          <a:xfrm>
            <a:off x="2236875" y="70790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f879adf5b2_0_1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Bias</a:t>
            </a:r>
            <a:endParaRPr/>
          </a:p>
        </p:txBody>
      </p:sp>
      <p:sp>
        <p:nvSpPr>
          <p:cNvPr id="155" name="Google Shape;155;gf879adf5b2_0_19"/>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Predicting criminality from faces: </a:t>
            </a:r>
            <a:r>
              <a:rPr lang="en" u="sng">
                <a:solidFill>
                  <a:schemeClr val="hlink"/>
                </a:solidFill>
                <a:hlinkClick r:id="rId3"/>
              </a:rPr>
              <a:t>https://arxiv.org/pdf/1611.04135.pdf</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Sexist AI: </a:t>
            </a:r>
            <a:r>
              <a:rPr lang="en" u="sng">
                <a:solidFill>
                  <a:schemeClr val="hlink"/>
                </a:solidFill>
                <a:hlinkClick r:id="rId4"/>
              </a:rPr>
              <a:t>https://www.telegraph.co.uk/technology/2018/10/10/amazon-scraps-sexist-ai-recruiting-tool-showed-bias-against/</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Sometimes adding more tech to a problem can make new problems...</a:t>
            </a:r>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f879adf5b2_0_2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Correlation vs Causation</a:t>
            </a:r>
            <a:endParaRPr/>
          </a:p>
        </p:txBody>
      </p:sp>
      <p:sp>
        <p:nvSpPr>
          <p:cNvPr id="161" name="Google Shape;161;gf879adf5b2_0_25"/>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used for risk assessment in releasing prisoners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https://www.technologyreview.com/s/613508/ai-fairer-than-judge-criminal-risk-assessment-algorithm/</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Again black box algorithms</a:t>
            </a:r>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g11b4ab196b2_0_4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Critical Algorithms Studies</a:t>
            </a:r>
            <a:endParaRPr/>
          </a:p>
        </p:txBody>
      </p:sp>
      <p:sp>
        <p:nvSpPr>
          <p:cNvPr id="167" name="Google Shape;167;g11b4ab196b2_0_44"/>
          <p:cNvSpPr txBox="1"/>
          <p:nvPr>
            <p:ph idx="1" type="body"/>
          </p:nvPr>
        </p:nvSpPr>
        <p:spPr>
          <a:xfrm>
            <a:off x="311700" y="1266325"/>
            <a:ext cx="8520600" cy="6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https://socialmediacollective.org/reading-lists/critical-algorithm-studies/</a:t>
            </a:r>
            <a:r>
              <a:rPr lang="en"/>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f879adf5b2_0_3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Subject to Future Scrutiny</a:t>
            </a:r>
            <a:endParaRPr/>
          </a:p>
        </p:txBody>
      </p:sp>
      <p:sp>
        <p:nvSpPr>
          <p:cNvPr id="173" name="Google Shape;173;gf879adf5b2_0_37"/>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data being stored potentially indefinitely, data shared today will be subject to the latest cutting-edge information-extraction techniques of years and decades from now. This </a:t>
            </a:r>
            <a:r>
              <a:rPr b="1" lang="en"/>
              <a:t>far exceeds the timescale we are used to engaging with</a:t>
            </a:r>
            <a:r>
              <a:rPr lang="en"/>
              <a:t> and we cannot predict what information future tools will be able to extract from the data we submit today.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Users cannot then reasonably consent to all the ways in which their data, whose richness is undisclosed and will only increase with the pace of technology, is used or will be used.</a:t>
            </a:r>
            <a:endParaRPr/>
          </a:p>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gf879adf5b2_0_43"/>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 of Regulations</a:t>
            </a:r>
            <a:endParaRPr/>
          </a:p>
        </p:txBody>
      </p:sp>
      <p:sp>
        <p:nvSpPr>
          <p:cNvPr id="179" name="Google Shape;179;gf879adf5b2_0_43"/>
          <p:cNvSpPr txBox="1"/>
          <p:nvPr>
            <p:ph idx="1" type="body"/>
          </p:nvPr>
        </p:nvSpPr>
        <p:spPr>
          <a:xfrm>
            <a:off x="311700" y="1266325"/>
            <a:ext cx="8520600" cy="3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hat control users do have over their data is entirely at the whim of the UI exposing and accurately acting upon that control.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Regulations [</a:t>
            </a:r>
            <a:r>
              <a:rPr lang="en" u="sng">
                <a:solidFill>
                  <a:schemeClr val="hlink"/>
                </a:solidFill>
                <a:hlinkClick r:id="rId3"/>
              </a:rPr>
              <a:t>7</a:t>
            </a:r>
            <a:r>
              <a:rPr lang="en"/>
              <a:t>] have mandated UI changes that have made it possible, for example, for some users to delete their data from platforms. Such regulations are difficult to enforce because it ultimately boils down to our ability to verify software correctness.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What’s worse, users can follow the UI steps to delete their data but the information extracted from this data may have already been incorporated into the models at large — a change that cannot be undone.</a:t>
            </a:r>
            <a:endParaRPr/>
          </a:p>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7"/>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PII - Personally Identifiable Information</a:t>
            </a:r>
            <a:endParaRPr/>
          </a:p>
        </p:txBody>
      </p:sp>
      <p:sp>
        <p:nvSpPr>
          <p:cNvPr id="185" name="Google Shape;185;p7"/>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Most Data Privacy laws are based on hiding / removing PII. But PII is contextual.</a:t>
            </a:r>
            <a:endParaRPr/>
          </a:p>
          <a:p>
            <a:pPr indent="0" lvl="0" marL="0" rtl="0" algn="l">
              <a:lnSpc>
                <a:spcPct val="100000"/>
              </a:lnSpc>
              <a:spcBef>
                <a:spcPts val="0"/>
              </a:spcBef>
              <a:spcAft>
                <a:spcPts val="0"/>
              </a:spcAft>
              <a:buSzPts val="1800"/>
              <a:buNone/>
            </a:pPr>
            <a:r>
              <a:t/>
            </a:r>
            <a:endParaRPr/>
          </a:p>
          <a:p>
            <a:pPr indent="0" lvl="0" marL="0" rtl="0" algn="l">
              <a:lnSpc>
                <a:spcPct val="100000"/>
              </a:lnSpc>
              <a:spcBef>
                <a:spcPts val="0"/>
              </a:spcBef>
              <a:spcAft>
                <a:spcPts val="0"/>
              </a:spcAft>
              <a:buSzPts val="1800"/>
              <a:buNone/>
            </a:pPr>
            <a:r>
              <a:rPr lang="en"/>
              <a:t>Uniquely identified by zip, birthday, and sex:</a:t>
            </a:r>
            <a:endParaRPr/>
          </a:p>
          <a:p>
            <a:pPr indent="0" lvl="0" marL="0" rtl="0" algn="l">
              <a:lnSpc>
                <a:spcPct val="100000"/>
              </a:lnSpc>
              <a:spcBef>
                <a:spcPts val="0"/>
              </a:spcBef>
              <a:spcAft>
                <a:spcPts val="0"/>
              </a:spcAft>
              <a:buSzPts val="1800"/>
              <a:buNone/>
            </a:pPr>
            <a:r>
              <a:rPr lang="en" u="sng">
                <a:solidFill>
                  <a:schemeClr val="hlink"/>
                </a:solidFill>
                <a:hlinkClick r:id="rId3"/>
              </a:rPr>
              <a:t>https://arstechnica.com/tech-policy/2009/09/your-secrets-live-online-in-databases-of-ruin/</a:t>
            </a:r>
            <a:r>
              <a:rPr lang="en"/>
              <a:t> </a:t>
            </a:r>
            <a:endParaRPr/>
          </a:p>
          <a:p>
            <a:pPr indent="0" lvl="0" marL="0" rtl="0" algn="l">
              <a:lnSpc>
                <a:spcPct val="100000"/>
              </a:lnSpc>
              <a:spcBef>
                <a:spcPts val="0"/>
              </a:spcBef>
              <a:spcAft>
                <a:spcPts val="0"/>
              </a:spcAft>
              <a:buSzPts val="1800"/>
              <a:buNone/>
            </a:pPr>
            <a:r>
              <a:t/>
            </a:r>
            <a:endParaRPr/>
          </a:p>
          <a:p>
            <a:pPr indent="0" lvl="0" marL="0" rtl="0" algn="l">
              <a:lnSpc>
                <a:spcPct val="100000"/>
              </a:lnSpc>
              <a:spcBef>
                <a:spcPts val="0"/>
              </a:spcBef>
              <a:spcAft>
                <a:spcPts val="0"/>
              </a:spcAft>
              <a:buSzPts val="1800"/>
              <a:buNone/>
            </a:pPr>
            <a:r>
              <a:rPr lang="en"/>
              <a:t>De-Anonymization of Netflix dataset using Amazon Reviews</a:t>
            </a:r>
            <a:endParaRPr/>
          </a:p>
          <a:p>
            <a:pPr indent="0" lvl="0" marL="0" rtl="0" algn="l">
              <a:lnSpc>
                <a:spcPct val="100000"/>
              </a:lnSpc>
              <a:spcBef>
                <a:spcPts val="0"/>
              </a:spcBef>
              <a:spcAft>
                <a:spcPts val="0"/>
              </a:spcAft>
              <a:buSzPts val="1800"/>
              <a:buNone/>
            </a:pPr>
            <a:r>
              <a:rPr lang="en" u="sng">
                <a:solidFill>
                  <a:schemeClr val="hlink"/>
                </a:solidFill>
                <a:hlinkClick r:id="rId4"/>
              </a:rPr>
              <a:t>https://courses.csail.mit.edu/6.857/2018/project/Archie-Gershon-Katchoff-Zeng-Netflix.pdf</a:t>
            </a:r>
            <a:r>
              <a:rPr lang="en"/>
              <a:t> </a:t>
            </a:r>
            <a:endParaRPr/>
          </a:p>
          <a:p>
            <a:pPr indent="0" lvl="0" marL="0" rtl="0" algn="l">
              <a:lnSpc>
                <a:spcPct val="100000"/>
              </a:lnSpc>
              <a:spcBef>
                <a:spcPts val="0"/>
              </a:spcBef>
              <a:spcAft>
                <a:spcPts val="0"/>
              </a:spcAft>
              <a:buSzPts val="1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2"/>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Disclaimer</a:t>
            </a:r>
            <a:endParaRPr/>
          </a:p>
        </p:txBody>
      </p:sp>
      <p:sp>
        <p:nvSpPr>
          <p:cNvPr id="73" name="Google Shape;73;p2"/>
          <p:cNvSpPr txBox="1"/>
          <p:nvPr>
            <p:ph idx="1" type="body"/>
          </p:nvPr>
        </p:nvSpPr>
        <p:spPr>
          <a:xfrm>
            <a:off x="311700" y="2218050"/>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t>A large part of this talk is my opinion. I encourage you to disagree, discuss, and debate throughout.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8"/>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Data Brokers</a:t>
            </a:r>
            <a:endParaRPr/>
          </a:p>
        </p:txBody>
      </p:sp>
      <p:sp>
        <p:nvSpPr>
          <p:cNvPr id="191" name="Google Shape;191;p8"/>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One argument for privacy has been that Data Brokers and companies make money off of your data and individuals deserve to get a slice of the pie.</a:t>
            </a:r>
            <a:endParaRPr/>
          </a:p>
          <a:p>
            <a:pPr indent="0" lvl="0" marL="0" rtl="0" algn="l">
              <a:lnSpc>
                <a:spcPct val="100000"/>
              </a:lnSpc>
              <a:spcBef>
                <a:spcPts val="0"/>
              </a:spcBef>
              <a:spcAft>
                <a:spcPts val="0"/>
              </a:spcAft>
              <a:buSzPts val="1800"/>
              <a:buNone/>
            </a:pPr>
            <a:r>
              <a:t/>
            </a:r>
            <a:endParaRPr/>
          </a:p>
          <a:p>
            <a:pPr indent="0" lvl="0" marL="0" rtl="0" algn="l">
              <a:lnSpc>
                <a:spcPct val="100000"/>
              </a:lnSpc>
              <a:spcBef>
                <a:spcPts val="0"/>
              </a:spcBef>
              <a:spcAft>
                <a:spcPts val="0"/>
              </a:spcAft>
              <a:buSzPts val="1800"/>
              <a:buNone/>
            </a:pPr>
            <a:r>
              <a:rPr lang="en" sz="1400" u="sng">
                <a:solidFill>
                  <a:schemeClr val="accent5"/>
                </a:solidFill>
                <a:hlinkClick r:id="rId3">
                  <a:extLst>
                    <a:ext uri="{A12FA001-AC4F-418D-AE19-62706E023703}">
                      <ahyp:hlinkClr val="tx"/>
                    </a:ext>
                  </a:extLst>
                </a:hlinkClick>
              </a:rPr>
              <a:t>https://clearcode.cc/blog/what-is-data-broker/</a:t>
            </a:r>
            <a:endParaRPr/>
          </a:p>
          <a:p>
            <a:pPr indent="0" lvl="0" marL="0" rtl="0" algn="l">
              <a:lnSpc>
                <a:spcPct val="100000"/>
              </a:lnSpc>
              <a:spcBef>
                <a:spcPts val="0"/>
              </a:spcBef>
              <a:spcAft>
                <a:spcPts val="0"/>
              </a:spcAft>
              <a:buSzPts val="1800"/>
              <a:buNone/>
            </a:pPr>
            <a:r>
              <a:t/>
            </a:r>
            <a:endParaRPr/>
          </a:p>
          <a:p>
            <a:pPr indent="0" lvl="0" marL="0" rtl="0" algn="l">
              <a:lnSpc>
                <a:spcPct val="100000"/>
              </a:lnSpc>
              <a:spcBef>
                <a:spcPts val="0"/>
              </a:spcBef>
              <a:spcAft>
                <a:spcPts val="0"/>
              </a:spcAft>
              <a:buSzPts val="1800"/>
              <a:buNone/>
            </a:pPr>
            <a:r>
              <a:rPr lang="en"/>
              <a:t>Q: if you can sell your data, how much is your identity worth?</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9"/>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What can you do now?</a:t>
            </a:r>
            <a:endParaRPr/>
          </a:p>
        </p:txBody>
      </p:sp>
      <p:sp>
        <p:nvSpPr>
          <p:cNvPr id="197" name="Google Shape;197;p9"/>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Ask if giving your data is required</a:t>
            </a:r>
            <a:endParaRPr/>
          </a:p>
          <a:p>
            <a:pPr indent="-342900" lvl="0" marL="457200" rtl="0" algn="l">
              <a:lnSpc>
                <a:spcPct val="115000"/>
              </a:lnSpc>
              <a:spcBef>
                <a:spcPts val="0"/>
              </a:spcBef>
              <a:spcAft>
                <a:spcPts val="0"/>
              </a:spcAft>
              <a:buSzPts val="1800"/>
              <a:buChar char="-"/>
            </a:pPr>
            <a:r>
              <a:rPr lang="en"/>
              <a:t>Read the terms and conditions to understand what is done with your data</a:t>
            </a:r>
            <a:endParaRPr/>
          </a:p>
          <a:p>
            <a:pPr indent="-342900" lvl="0" marL="457200" rtl="0" algn="l">
              <a:lnSpc>
                <a:spcPct val="115000"/>
              </a:lnSpc>
              <a:spcBef>
                <a:spcPts val="0"/>
              </a:spcBef>
              <a:spcAft>
                <a:spcPts val="0"/>
              </a:spcAft>
              <a:buSzPts val="1800"/>
              <a:buChar char="-"/>
            </a:pPr>
            <a:r>
              <a:rPr lang="en"/>
              <a:t>Clear cookies</a:t>
            </a:r>
            <a:endParaRPr/>
          </a:p>
          <a:p>
            <a:pPr indent="-342900" lvl="0" marL="457200" rtl="0" algn="l">
              <a:lnSpc>
                <a:spcPct val="115000"/>
              </a:lnSpc>
              <a:spcBef>
                <a:spcPts val="0"/>
              </a:spcBef>
              <a:spcAft>
                <a:spcPts val="0"/>
              </a:spcAft>
              <a:buSzPts val="1800"/>
              <a:buChar char="-"/>
            </a:pPr>
            <a:r>
              <a:rPr lang="en"/>
              <a:t>Reflect on what activity patterns define you (PII)</a:t>
            </a:r>
            <a:endParaRPr/>
          </a:p>
          <a:p>
            <a:pPr indent="-342900" lvl="0" marL="457200" rtl="0" algn="l">
              <a:lnSpc>
                <a:spcPct val="115000"/>
              </a:lnSpc>
              <a:spcBef>
                <a:spcPts val="0"/>
              </a:spcBef>
              <a:spcAft>
                <a:spcPts val="0"/>
              </a:spcAft>
              <a:buSzPts val="1800"/>
              <a:buChar char="-"/>
            </a:pPr>
            <a:r>
              <a:rPr lang="en"/>
              <a:t>Think about what data you leak across software - try to compartmentalize, make it difficult to join your data from different sources</a:t>
            </a:r>
            <a:endParaRPr/>
          </a:p>
          <a:p>
            <a:pPr indent="-342900" lvl="0" marL="457200" rtl="0" algn="l">
              <a:lnSpc>
                <a:spcPct val="115000"/>
              </a:lnSpc>
              <a:spcBef>
                <a:spcPts val="0"/>
              </a:spcBef>
              <a:spcAft>
                <a:spcPts val="0"/>
              </a:spcAft>
              <a:buSzPts val="1800"/>
              <a:buChar char="-"/>
            </a:pPr>
            <a:r>
              <a:rPr lang="en"/>
              <a:t>Reflect on the decisions you make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0"/>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Research I have been doing</a:t>
            </a:r>
            <a:endParaRPr/>
          </a:p>
        </p:txBody>
      </p:sp>
      <p:sp>
        <p:nvSpPr>
          <p:cNvPr id="203" name="Google Shape;203;p10"/>
          <p:cNvSpPr txBox="1"/>
          <p:nvPr>
            <p:ph idx="1" type="body"/>
          </p:nvPr>
        </p:nvSpPr>
        <p:spPr>
          <a:xfrm>
            <a:off x="311700" y="1266325"/>
            <a:ext cx="8520600" cy="2295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AutoNum type="arabicPeriod"/>
            </a:pPr>
            <a:r>
              <a:rPr lang="en"/>
              <a:t>Find </a:t>
            </a:r>
            <a:r>
              <a:rPr lang="en"/>
              <a:t>incentives for companies to move to privacy conscious tools</a:t>
            </a:r>
            <a:endParaRPr/>
          </a:p>
          <a:p>
            <a:pPr indent="-342900" lvl="0" marL="457200" rtl="0" algn="l">
              <a:lnSpc>
                <a:spcPct val="115000"/>
              </a:lnSpc>
              <a:spcBef>
                <a:spcPts val="0"/>
              </a:spcBef>
              <a:spcAft>
                <a:spcPts val="0"/>
              </a:spcAft>
              <a:buSzPts val="1800"/>
              <a:buAutoNum type="arabicPeriod"/>
            </a:pPr>
            <a:r>
              <a:rPr lang="en"/>
              <a:t>Create tools for users to regain control over their data and agency over their lives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104aa7841d1_0_5"/>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Incentivizing the use of privacy preserving tools</a:t>
            </a:r>
            <a:endParaRPr/>
          </a:p>
        </p:txBody>
      </p:sp>
      <p:sp>
        <p:nvSpPr>
          <p:cNvPr id="209" name="Google Shape;209;g104aa7841d1_0_5"/>
          <p:cNvSpPr txBox="1"/>
          <p:nvPr>
            <p:ph idx="1" type="body"/>
          </p:nvPr>
        </p:nvSpPr>
        <p:spPr>
          <a:xfrm>
            <a:off x="311700" y="1266325"/>
            <a:ext cx="8520600" cy="2295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AutoNum type="arabicPeriod"/>
            </a:pPr>
            <a:r>
              <a:rPr lang="en"/>
              <a:t>How do we define privacy? - differential privacy makes an attempt</a:t>
            </a:r>
            <a:endParaRPr/>
          </a:p>
          <a:p>
            <a:pPr indent="-342900" lvl="0" marL="457200" rtl="0" algn="l">
              <a:lnSpc>
                <a:spcPct val="115000"/>
              </a:lnSpc>
              <a:spcBef>
                <a:spcPts val="0"/>
              </a:spcBef>
              <a:spcAft>
                <a:spcPts val="0"/>
              </a:spcAft>
              <a:buSzPts val="1800"/>
              <a:buAutoNum type="arabicPeriod"/>
            </a:pPr>
            <a:r>
              <a:rPr lang="en"/>
              <a:t>What are the drawbacks? What must a company give up to make the transition? What types of applications would be unaffected today?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g104aa7841d1_0_1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Differential Privacy - How it works</a:t>
            </a:r>
            <a:endParaRPr/>
          </a:p>
        </p:txBody>
      </p:sp>
      <p:sp>
        <p:nvSpPr>
          <p:cNvPr id="215" name="Google Shape;215;g104aa7841d1_0_10"/>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idea: learn about the population not about any specific individual.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Many ways to do this. One way is to store data in the following way:</a:t>
            </a:r>
            <a:endParaRPr/>
          </a:p>
          <a:p>
            <a:pPr indent="-342900" lvl="0" marL="457200" rtl="0" algn="l">
              <a:spcBef>
                <a:spcPts val="0"/>
              </a:spcBef>
              <a:spcAft>
                <a:spcPts val="0"/>
              </a:spcAft>
              <a:buSzPts val="1800"/>
              <a:buAutoNum type="arabicPeriod"/>
            </a:pPr>
            <a:r>
              <a:rPr lang="en"/>
              <a:t>Ask user A if they have attribute B (example: do you smoke etc.)</a:t>
            </a:r>
            <a:endParaRPr/>
          </a:p>
          <a:p>
            <a:pPr indent="-342900" lvl="0" marL="457200" rtl="0" algn="l">
              <a:spcBef>
                <a:spcPts val="0"/>
              </a:spcBef>
              <a:spcAft>
                <a:spcPts val="0"/>
              </a:spcAft>
              <a:buSzPts val="1800"/>
              <a:buAutoNum type="arabicPeriod"/>
            </a:pPr>
            <a:r>
              <a:rPr lang="en"/>
              <a:t>Toss a coin.</a:t>
            </a:r>
            <a:endParaRPr/>
          </a:p>
          <a:p>
            <a:pPr indent="-342900" lvl="0" marL="457200" rtl="0" algn="l">
              <a:spcBef>
                <a:spcPts val="0"/>
              </a:spcBef>
              <a:spcAft>
                <a:spcPts val="0"/>
              </a:spcAft>
              <a:buSzPts val="1800"/>
              <a:buAutoNum type="arabicPeriod"/>
            </a:pPr>
            <a:r>
              <a:rPr lang="en"/>
              <a:t>If Heads then answer honestly.</a:t>
            </a:r>
            <a:endParaRPr/>
          </a:p>
          <a:p>
            <a:pPr indent="-342900" lvl="0" marL="457200" rtl="0" algn="l">
              <a:spcBef>
                <a:spcPts val="0"/>
              </a:spcBef>
              <a:spcAft>
                <a:spcPts val="0"/>
              </a:spcAft>
              <a:buSzPts val="1800"/>
              <a:buAutoNum type="arabicPeriod"/>
            </a:pPr>
            <a:r>
              <a:rPr lang="en"/>
              <a:t>If Tails, then flip again.</a:t>
            </a:r>
            <a:endParaRPr/>
          </a:p>
          <a:p>
            <a:pPr indent="-342900" lvl="0" marL="457200" rtl="0" algn="l">
              <a:spcBef>
                <a:spcPts val="0"/>
              </a:spcBef>
              <a:spcAft>
                <a:spcPts val="0"/>
              </a:spcAft>
              <a:buSzPts val="1800"/>
              <a:buAutoNum type="arabicPeriod"/>
            </a:pPr>
            <a:r>
              <a:rPr lang="en"/>
              <a:t>If Heads then answer “Yes”</a:t>
            </a:r>
            <a:endParaRPr/>
          </a:p>
          <a:p>
            <a:pPr indent="-342900" lvl="0" marL="457200" rtl="0" algn="l">
              <a:spcBef>
                <a:spcPts val="0"/>
              </a:spcBef>
              <a:spcAft>
                <a:spcPts val="0"/>
              </a:spcAft>
              <a:buSzPts val="1800"/>
              <a:buAutoNum type="arabicPeriod"/>
            </a:pPr>
            <a:r>
              <a:rPr lang="en"/>
              <a:t>If Tails again then answer “No”.</a:t>
            </a:r>
            <a:endParaRPr/>
          </a:p>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104aa7841d1_0_2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Differential Privacy - How it works</a:t>
            </a:r>
            <a:endParaRPr/>
          </a:p>
        </p:txBody>
      </p:sp>
      <p:sp>
        <p:nvSpPr>
          <p:cNvPr id="221" name="Google Shape;221;g104aa7841d1_0_22"/>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Assume true proportion of Attribute B is p. How do we estimate 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proportion of Attribute B (call it p</a:t>
            </a:r>
            <a:r>
              <a:rPr baseline="-25000" lang="en"/>
              <a:t>obs</a:t>
            </a:r>
            <a:r>
              <a:rPr lang="en"/>
              <a:t>) do we expect?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22" name="Google Shape;222;g104aa7841d1_0_22"/>
          <p:cNvSpPr/>
          <p:nvPr/>
        </p:nvSpPr>
        <p:spPr>
          <a:xfrm>
            <a:off x="3577900" y="2534325"/>
            <a:ext cx="512400" cy="455400"/>
          </a:xfrm>
          <a:prstGeom prst="ellipse">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g104aa7841d1_0_22"/>
          <p:cNvSpPr/>
          <p:nvPr/>
        </p:nvSpPr>
        <p:spPr>
          <a:xfrm>
            <a:off x="3065500" y="3398450"/>
            <a:ext cx="512400" cy="455400"/>
          </a:xfrm>
          <a:prstGeom prst="ellipse">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a:t>
            </a:r>
            <a:endParaRPr/>
          </a:p>
        </p:txBody>
      </p:sp>
      <p:sp>
        <p:nvSpPr>
          <p:cNvPr id="224" name="Google Shape;224;g104aa7841d1_0_22"/>
          <p:cNvSpPr/>
          <p:nvPr/>
        </p:nvSpPr>
        <p:spPr>
          <a:xfrm>
            <a:off x="4090300" y="3398450"/>
            <a:ext cx="512400" cy="455400"/>
          </a:xfrm>
          <a:prstGeom prst="ellipse">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H</a:t>
            </a:r>
            <a:endParaRPr/>
          </a:p>
        </p:txBody>
      </p:sp>
      <p:sp>
        <p:nvSpPr>
          <p:cNvPr id="225" name="Google Shape;225;g104aa7841d1_0_22"/>
          <p:cNvSpPr/>
          <p:nvPr/>
        </p:nvSpPr>
        <p:spPr>
          <a:xfrm>
            <a:off x="2553100" y="4253100"/>
            <a:ext cx="512400" cy="455400"/>
          </a:xfrm>
          <a:prstGeom prst="ellipse">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N</a:t>
            </a:r>
            <a:endParaRPr/>
          </a:p>
        </p:txBody>
      </p:sp>
      <p:sp>
        <p:nvSpPr>
          <p:cNvPr id="226" name="Google Shape;226;g104aa7841d1_0_22"/>
          <p:cNvSpPr/>
          <p:nvPr/>
        </p:nvSpPr>
        <p:spPr>
          <a:xfrm>
            <a:off x="3577900" y="4253100"/>
            <a:ext cx="512400" cy="455400"/>
          </a:xfrm>
          <a:prstGeom prst="ellipse">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a:t>
            </a:r>
            <a:endParaRPr/>
          </a:p>
        </p:txBody>
      </p:sp>
      <p:cxnSp>
        <p:nvCxnSpPr>
          <p:cNvPr id="227" name="Google Shape;227;g104aa7841d1_0_22"/>
          <p:cNvCxnSpPr>
            <a:stCxn id="222" idx="4"/>
            <a:endCxn id="223" idx="0"/>
          </p:cNvCxnSpPr>
          <p:nvPr/>
        </p:nvCxnSpPr>
        <p:spPr>
          <a:xfrm flipH="1">
            <a:off x="3321700" y="2989725"/>
            <a:ext cx="512400" cy="408600"/>
          </a:xfrm>
          <a:prstGeom prst="straightConnector1">
            <a:avLst/>
          </a:prstGeom>
          <a:noFill/>
          <a:ln cap="flat" cmpd="sng" w="19050">
            <a:solidFill>
              <a:srgbClr val="000000"/>
            </a:solidFill>
            <a:prstDash val="solid"/>
            <a:round/>
            <a:headEnd len="med" w="med" type="none"/>
            <a:tailEnd len="med" w="med" type="none"/>
          </a:ln>
        </p:spPr>
      </p:cxnSp>
      <p:cxnSp>
        <p:nvCxnSpPr>
          <p:cNvPr id="228" name="Google Shape;228;g104aa7841d1_0_22"/>
          <p:cNvCxnSpPr>
            <a:stCxn id="222" idx="4"/>
            <a:endCxn id="224" idx="0"/>
          </p:cNvCxnSpPr>
          <p:nvPr/>
        </p:nvCxnSpPr>
        <p:spPr>
          <a:xfrm>
            <a:off x="3834100" y="2989725"/>
            <a:ext cx="512400" cy="408600"/>
          </a:xfrm>
          <a:prstGeom prst="straightConnector1">
            <a:avLst/>
          </a:prstGeom>
          <a:noFill/>
          <a:ln cap="flat" cmpd="sng" w="19050">
            <a:solidFill>
              <a:srgbClr val="000000"/>
            </a:solidFill>
            <a:prstDash val="solid"/>
            <a:round/>
            <a:headEnd len="med" w="med" type="none"/>
            <a:tailEnd len="med" w="med" type="none"/>
          </a:ln>
        </p:spPr>
      </p:cxnSp>
      <p:cxnSp>
        <p:nvCxnSpPr>
          <p:cNvPr id="229" name="Google Shape;229;g104aa7841d1_0_22"/>
          <p:cNvCxnSpPr>
            <a:stCxn id="223" idx="4"/>
            <a:endCxn id="226" idx="0"/>
          </p:cNvCxnSpPr>
          <p:nvPr/>
        </p:nvCxnSpPr>
        <p:spPr>
          <a:xfrm>
            <a:off x="3321700" y="3853850"/>
            <a:ext cx="512400" cy="399300"/>
          </a:xfrm>
          <a:prstGeom prst="straightConnector1">
            <a:avLst/>
          </a:prstGeom>
          <a:noFill/>
          <a:ln cap="flat" cmpd="sng" w="19050">
            <a:solidFill>
              <a:srgbClr val="000000"/>
            </a:solidFill>
            <a:prstDash val="solid"/>
            <a:round/>
            <a:headEnd len="med" w="med" type="none"/>
            <a:tailEnd len="med" w="med" type="none"/>
          </a:ln>
        </p:spPr>
      </p:cxnSp>
      <p:cxnSp>
        <p:nvCxnSpPr>
          <p:cNvPr id="230" name="Google Shape;230;g104aa7841d1_0_22"/>
          <p:cNvCxnSpPr>
            <a:stCxn id="223" idx="4"/>
            <a:endCxn id="225" idx="0"/>
          </p:cNvCxnSpPr>
          <p:nvPr/>
        </p:nvCxnSpPr>
        <p:spPr>
          <a:xfrm flipH="1">
            <a:off x="2809300" y="3853850"/>
            <a:ext cx="512400" cy="399300"/>
          </a:xfrm>
          <a:prstGeom prst="straightConnector1">
            <a:avLst/>
          </a:prstGeom>
          <a:noFill/>
          <a:ln cap="flat" cmpd="sng" w="19050">
            <a:solidFill>
              <a:srgbClr val="000000"/>
            </a:solidFill>
            <a:prstDash val="solid"/>
            <a:round/>
            <a:headEnd len="med" w="med" type="none"/>
            <a:tailEnd len="med" w="med" type="none"/>
          </a:ln>
        </p:spPr>
      </p:cxnSp>
      <p:sp>
        <p:nvSpPr>
          <p:cNvPr id="231" name="Google Shape;231;g104aa7841d1_0_22"/>
          <p:cNvSpPr txBox="1"/>
          <p:nvPr/>
        </p:nvSpPr>
        <p:spPr>
          <a:xfrm>
            <a:off x="4735650" y="3426050"/>
            <a:ext cx="51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½p</a:t>
            </a:r>
            <a:endParaRPr>
              <a:latin typeface="Open Sans"/>
              <a:ea typeface="Open Sans"/>
              <a:cs typeface="Open Sans"/>
              <a:sym typeface="Open Sans"/>
            </a:endParaRPr>
          </a:p>
        </p:txBody>
      </p:sp>
      <p:sp>
        <p:nvSpPr>
          <p:cNvPr id="232" name="Google Shape;232;g104aa7841d1_0_22"/>
          <p:cNvSpPr txBox="1"/>
          <p:nvPr/>
        </p:nvSpPr>
        <p:spPr>
          <a:xfrm>
            <a:off x="4242200" y="4432300"/>
            <a:ext cx="32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¼ </a:t>
            </a:r>
            <a:endParaRPr>
              <a:latin typeface="Open Sans"/>
              <a:ea typeface="Open Sans"/>
              <a:cs typeface="Open Sans"/>
              <a:sym typeface="Open Sans"/>
            </a:endParaRPr>
          </a:p>
        </p:txBody>
      </p:sp>
      <p:sp>
        <p:nvSpPr>
          <p:cNvPr id="233" name="Google Shape;233;g104aa7841d1_0_22"/>
          <p:cNvSpPr txBox="1"/>
          <p:nvPr/>
        </p:nvSpPr>
        <p:spPr>
          <a:xfrm>
            <a:off x="6738025" y="3673100"/>
            <a:ext cx="19833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So p</a:t>
            </a:r>
            <a:r>
              <a:rPr baseline="-25000" lang="en">
                <a:latin typeface="Open Sans"/>
                <a:ea typeface="Open Sans"/>
                <a:cs typeface="Open Sans"/>
                <a:sym typeface="Open Sans"/>
              </a:rPr>
              <a:t>obs</a:t>
            </a:r>
            <a:r>
              <a:rPr lang="en">
                <a:latin typeface="Open Sans"/>
                <a:ea typeface="Open Sans"/>
                <a:cs typeface="Open Sans"/>
                <a:sym typeface="Open Sans"/>
              </a:rPr>
              <a:t> = ½p + ¼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Meaning</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P = 2 * (p</a:t>
            </a:r>
            <a:r>
              <a:rPr baseline="-25000" lang="en">
                <a:latin typeface="Open Sans"/>
                <a:ea typeface="Open Sans"/>
                <a:cs typeface="Open Sans"/>
                <a:sym typeface="Open Sans"/>
              </a:rPr>
              <a:t>obs</a:t>
            </a:r>
            <a:r>
              <a:rPr lang="en">
                <a:latin typeface="Open Sans"/>
                <a:ea typeface="Open Sans"/>
                <a:cs typeface="Open Sans"/>
                <a:sym typeface="Open Sans"/>
              </a:rPr>
              <a:t> - ¼) </a:t>
            </a:r>
            <a:endParaRPr>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g104aa7841d1_0_4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Differential Privacy - Limitations</a:t>
            </a:r>
            <a:endParaRPr/>
          </a:p>
        </p:txBody>
      </p:sp>
      <p:sp>
        <p:nvSpPr>
          <p:cNvPr id="239" name="Google Shape;239;g104aa7841d1_0_40"/>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Generally complex: needs more simple examples to explain how it works (this is where you can contribute today!)</a:t>
            </a:r>
            <a:endParaRPr/>
          </a:p>
          <a:p>
            <a:pPr indent="-342900" lvl="0" marL="457200" rtl="0" algn="l">
              <a:spcBef>
                <a:spcPts val="0"/>
              </a:spcBef>
              <a:spcAft>
                <a:spcPts val="0"/>
              </a:spcAft>
              <a:buSzPts val="1800"/>
              <a:buAutoNum type="arabicPeriod"/>
            </a:pPr>
            <a:r>
              <a:rPr lang="en"/>
              <a:t>No </a:t>
            </a:r>
            <a:r>
              <a:rPr lang="en"/>
              <a:t>consensus</a:t>
            </a:r>
            <a:r>
              <a:rPr lang="en"/>
              <a:t> on how to calibrate the odds of the coin flip in the previous example (every company uses a different value and doesn’t usually disclose it - ex: apple)</a:t>
            </a:r>
            <a:endParaRPr/>
          </a:p>
          <a:p>
            <a:pPr indent="-342900" lvl="0" marL="457200" rtl="0" algn="l">
              <a:spcBef>
                <a:spcPts val="0"/>
              </a:spcBef>
              <a:spcAft>
                <a:spcPts val="0"/>
              </a:spcAft>
              <a:buSzPts val="1800"/>
              <a:buAutoNum type="arabicPeriod"/>
            </a:pPr>
            <a:r>
              <a:rPr lang="en"/>
              <a:t>Does not work if you’re looking to analyze outliers or do anomaly detection</a:t>
            </a:r>
            <a:endParaRPr/>
          </a:p>
          <a:p>
            <a:pPr indent="-342900" lvl="0" marL="457200" rtl="0" algn="l">
              <a:spcBef>
                <a:spcPts val="0"/>
              </a:spcBef>
              <a:spcAft>
                <a:spcPts val="0"/>
              </a:spcAft>
              <a:buSzPts val="1800"/>
              <a:buAutoNum type="arabicPeriod"/>
            </a:pPr>
            <a:r>
              <a:rPr lang="en"/>
              <a:t>Does not work well on small datasets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f879adf5b2_0_52"/>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Privacy Tools for the Average User</a:t>
            </a:r>
            <a:endParaRPr/>
          </a:p>
        </p:txBody>
      </p:sp>
      <p:sp>
        <p:nvSpPr>
          <p:cNvPr id="245" name="Google Shape;245;gf879adf5b2_0_52"/>
          <p:cNvSpPr txBox="1"/>
          <p:nvPr>
            <p:ph idx="1" type="body"/>
          </p:nvPr>
        </p:nvSpPr>
        <p:spPr>
          <a:xfrm>
            <a:off x="311700" y="1266325"/>
            <a:ext cx="8520600" cy="4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t>Fooling Classifiers by creating adversarial examples.</a:t>
            </a:r>
            <a:endParaRPr/>
          </a:p>
        </p:txBody>
      </p:sp>
      <p:pic>
        <p:nvPicPr>
          <p:cNvPr id="246" name="Google Shape;246;gf879adf5b2_0_52"/>
          <p:cNvPicPr preferRelativeResize="0"/>
          <p:nvPr/>
        </p:nvPicPr>
        <p:blipFill rotWithShape="1">
          <a:blip r:embed="rId3">
            <a:alphaModFix/>
          </a:blip>
          <a:srcRect b="0" l="0" r="0" t="0"/>
          <a:stretch/>
        </p:blipFill>
        <p:spPr>
          <a:xfrm>
            <a:off x="2186950" y="1762538"/>
            <a:ext cx="4770101" cy="1618425"/>
          </a:xfrm>
          <a:prstGeom prst="rect">
            <a:avLst/>
          </a:prstGeom>
          <a:noFill/>
          <a:ln>
            <a:noFill/>
          </a:ln>
        </p:spPr>
      </p:pic>
      <p:pic>
        <p:nvPicPr>
          <p:cNvPr id="247" name="Google Shape;247;gf879adf5b2_0_52"/>
          <p:cNvPicPr preferRelativeResize="0"/>
          <p:nvPr/>
        </p:nvPicPr>
        <p:blipFill>
          <a:blip r:embed="rId4">
            <a:alphaModFix/>
          </a:blip>
          <a:stretch>
            <a:fillRect/>
          </a:stretch>
        </p:blipFill>
        <p:spPr>
          <a:xfrm>
            <a:off x="2501350" y="3380950"/>
            <a:ext cx="4055754" cy="1618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1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3600"/>
              <a:buNone/>
            </a:pPr>
            <a:r>
              <a:rPr lang="en"/>
              <a:t>Privacy Tools for the Average User</a:t>
            </a:r>
            <a:endParaRPr/>
          </a:p>
          <a:p>
            <a:pPr indent="0" lvl="0" marL="0" rtl="0" algn="l">
              <a:lnSpc>
                <a:spcPct val="100000"/>
              </a:lnSpc>
              <a:spcBef>
                <a:spcPts val="0"/>
              </a:spcBef>
              <a:spcAft>
                <a:spcPts val="0"/>
              </a:spcAft>
              <a:buSzPts val="3600"/>
              <a:buNone/>
            </a:pPr>
            <a:r>
              <a:t/>
            </a:r>
            <a:endParaRPr/>
          </a:p>
        </p:txBody>
      </p:sp>
      <p:sp>
        <p:nvSpPr>
          <p:cNvPr id="253" name="Google Shape;253;p11"/>
          <p:cNvSpPr txBox="1"/>
          <p:nvPr>
            <p:ph idx="1" type="body"/>
          </p:nvPr>
        </p:nvSpPr>
        <p:spPr>
          <a:xfrm>
            <a:off x="311700" y="3239050"/>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t>In order to fool a given model, we need a process by which we can move data slightly passed the decision boundary</a:t>
            </a:r>
            <a:endParaRPr/>
          </a:p>
        </p:txBody>
      </p:sp>
      <p:pic>
        <p:nvPicPr>
          <p:cNvPr id="254" name="Google Shape;254;p11"/>
          <p:cNvPicPr preferRelativeResize="0"/>
          <p:nvPr/>
        </p:nvPicPr>
        <p:blipFill rotWithShape="1">
          <a:blip r:embed="rId3">
            <a:alphaModFix/>
          </a:blip>
          <a:srcRect b="0" l="0" r="0" t="0"/>
          <a:stretch/>
        </p:blipFill>
        <p:spPr>
          <a:xfrm>
            <a:off x="1968063" y="1214400"/>
            <a:ext cx="5207874" cy="188227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104aa7841d1_0_1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Links</a:t>
            </a:r>
            <a:endParaRPr/>
          </a:p>
        </p:txBody>
      </p:sp>
      <p:sp>
        <p:nvSpPr>
          <p:cNvPr id="260" name="Google Shape;260;g104aa7841d1_0_15"/>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solidFill>
                  <a:schemeClr val="hlink"/>
                </a:solidFill>
                <a:hlinkClick r:id="rId3"/>
              </a:rPr>
              <a:t>https://www.heinz.cmu.edu/~acquisti/papers/AcquistiGrossStutzman-JPC-2014.pdf</a:t>
            </a:r>
            <a:endParaRPr/>
          </a:p>
          <a:p>
            <a:pPr indent="-342900" lvl="0" marL="457200" rtl="0" algn="l">
              <a:spcBef>
                <a:spcPts val="0"/>
              </a:spcBef>
              <a:spcAft>
                <a:spcPts val="0"/>
              </a:spcAft>
              <a:buSzPts val="1800"/>
              <a:buChar char="●"/>
            </a:pPr>
            <a:r>
              <a:rPr lang="en" u="sng">
                <a:solidFill>
                  <a:schemeClr val="hlink"/>
                </a:solidFill>
                <a:hlinkClick r:id="rId4"/>
              </a:rPr>
              <a:t>https://www.heinz.cmu.edu/~acquisti/papers/Acquisti_Welfare_Impact_of_Targeted_Advertising_WP.pdf</a:t>
            </a:r>
            <a:r>
              <a:rPr lang="en"/>
              <a:t> </a:t>
            </a:r>
            <a:endParaRPr/>
          </a:p>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3"/>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Why I care</a:t>
            </a:r>
            <a:endParaRPr/>
          </a:p>
        </p:txBody>
      </p:sp>
      <p:sp>
        <p:nvSpPr>
          <p:cNvPr id="79" name="Google Shape;79;p3"/>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To me, privacy is </a:t>
            </a:r>
            <a:r>
              <a:rPr b="1" lang="en"/>
              <a:t>not about hiding illegal activity.</a:t>
            </a:r>
            <a:endParaRPr/>
          </a:p>
          <a:p>
            <a:pPr indent="0" lvl="0" marL="0" rtl="0" algn="l">
              <a:lnSpc>
                <a:spcPct val="115000"/>
              </a:lnSpc>
              <a:spcBef>
                <a:spcPts val="1600"/>
              </a:spcBef>
              <a:spcAft>
                <a:spcPts val="0"/>
              </a:spcAft>
              <a:buSzPts val="1800"/>
              <a:buNone/>
            </a:pPr>
            <a:r>
              <a:rPr lang="en"/>
              <a:t>It’s about:</a:t>
            </a:r>
            <a:endParaRPr/>
          </a:p>
          <a:p>
            <a:pPr indent="-342900" lvl="0" marL="457200" rtl="0" algn="l">
              <a:lnSpc>
                <a:spcPct val="115000"/>
              </a:lnSpc>
              <a:spcBef>
                <a:spcPts val="1600"/>
              </a:spcBef>
              <a:spcAft>
                <a:spcPts val="0"/>
              </a:spcAft>
              <a:buSzPts val="1800"/>
              <a:buChar char="-"/>
            </a:pPr>
            <a:r>
              <a:rPr lang="en"/>
              <a:t>Freedom of choice</a:t>
            </a:r>
            <a:endParaRPr/>
          </a:p>
          <a:p>
            <a:pPr indent="-342900" lvl="0" marL="457200" rtl="0" algn="l">
              <a:lnSpc>
                <a:spcPct val="115000"/>
              </a:lnSpc>
              <a:spcBef>
                <a:spcPts val="0"/>
              </a:spcBef>
              <a:spcAft>
                <a:spcPts val="0"/>
              </a:spcAft>
              <a:buSzPts val="1800"/>
              <a:buChar char="-"/>
            </a:pPr>
            <a:r>
              <a:rPr lang="en"/>
              <a:t>Equal opportunity / non-discrimination</a:t>
            </a:r>
            <a:endParaRPr/>
          </a:p>
          <a:p>
            <a:pPr indent="-342900" lvl="0" marL="457200" rtl="0" algn="l">
              <a:lnSpc>
                <a:spcPct val="115000"/>
              </a:lnSpc>
              <a:spcBef>
                <a:spcPts val="0"/>
              </a:spcBef>
              <a:spcAft>
                <a:spcPts val="0"/>
              </a:spcAft>
              <a:buSzPts val="1800"/>
              <a:buChar char="-"/>
            </a:pPr>
            <a:r>
              <a:rPr lang="en"/>
              <a:t>Accountability and transparency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g104aa7841d1_0_4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Advice For Job Searching</a:t>
            </a:r>
            <a:endParaRPr/>
          </a:p>
        </p:txBody>
      </p:sp>
      <p:sp>
        <p:nvSpPr>
          <p:cNvPr id="266" name="Google Shape;266;g104aa7841d1_0_45"/>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What are your principles? What will you be uncompromising about? What gets you fired up? </a:t>
            </a:r>
            <a:r>
              <a:rPr lang="en"/>
              <a:t>What do you believe in?</a:t>
            </a:r>
            <a:endParaRPr/>
          </a:p>
          <a:p>
            <a:pPr indent="-342900" lvl="0" marL="457200" rtl="0" algn="l">
              <a:spcBef>
                <a:spcPts val="0"/>
              </a:spcBef>
              <a:spcAft>
                <a:spcPts val="0"/>
              </a:spcAft>
              <a:buSzPts val="1800"/>
              <a:buAutoNum type="arabicPeriod"/>
            </a:pPr>
            <a:r>
              <a:rPr lang="en"/>
              <a:t>Don’t change yourself to meet what you think the company wants to see</a:t>
            </a:r>
            <a:endParaRPr/>
          </a:p>
          <a:p>
            <a:pPr indent="-342900" lvl="0" marL="457200" rtl="0" algn="l">
              <a:spcBef>
                <a:spcPts val="0"/>
              </a:spcBef>
              <a:spcAft>
                <a:spcPts val="0"/>
              </a:spcAft>
              <a:buSzPts val="1800"/>
              <a:buAutoNum type="arabicPeriod"/>
            </a:pPr>
            <a:r>
              <a:rPr lang="en"/>
              <a:t>When you interview you are also interviewing them</a:t>
            </a:r>
            <a:endParaRPr/>
          </a:p>
          <a:p>
            <a:pPr indent="-342900" lvl="0" marL="457200" rtl="0" algn="l">
              <a:spcBef>
                <a:spcPts val="0"/>
              </a:spcBef>
              <a:spcAft>
                <a:spcPts val="0"/>
              </a:spcAft>
              <a:buSzPts val="1800"/>
              <a:buAutoNum type="arabicPeriod"/>
            </a:pPr>
            <a:r>
              <a:rPr lang="en"/>
              <a:t>Interviews are often more about “fit” than they are about technical </a:t>
            </a:r>
            <a:r>
              <a:rPr lang="en"/>
              <a:t>competency</a:t>
            </a:r>
            <a:r>
              <a:rPr lang="en"/>
              <a:t> (hence the importance of 1 - 3)</a:t>
            </a:r>
            <a:endParaRPr/>
          </a:p>
          <a:p>
            <a:pPr indent="-342900" lvl="0" marL="457200" rtl="0" algn="l">
              <a:spcBef>
                <a:spcPts val="0"/>
              </a:spcBef>
              <a:spcAft>
                <a:spcPts val="0"/>
              </a:spcAft>
              <a:buSzPts val="1800"/>
              <a:buAutoNum type="arabicPeriod"/>
            </a:pPr>
            <a:r>
              <a:rPr lang="en"/>
              <a:t>For your first job it’s good to have great mentors to help you learn</a:t>
            </a:r>
            <a:endParaRPr/>
          </a:p>
          <a:p>
            <a:pPr indent="-317500" lvl="1" marL="914400" rtl="0" algn="l">
              <a:spcBef>
                <a:spcPts val="0"/>
              </a:spcBef>
              <a:spcAft>
                <a:spcPts val="0"/>
              </a:spcAft>
              <a:buSzPts val="1400"/>
              <a:buAutoNum type="alphaLcPeriod"/>
            </a:pPr>
            <a:r>
              <a:rPr lang="en"/>
              <a:t>How senior is the team you’ll be working with?</a:t>
            </a:r>
            <a:endParaRPr/>
          </a:p>
          <a:p>
            <a:pPr indent="-342900" lvl="0" marL="457200" rtl="0" algn="l">
              <a:spcBef>
                <a:spcPts val="0"/>
              </a:spcBef>
              <a:spcAft>
                <a:spcPts val="0"/>
              </a:spcAft>
              <a:buSzPts val="1800"/>
              <a:buAutoNum type="arabicPeriod"/>
            </a:pPr>
            <a:r>
              <a:rPr lang="en"/>
              <a:t>You’re not an imposter - no one knows everything. Be transparent about what you do and don’t know. Be willing to learn.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6">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gf879adf5b2_0_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 Product Relationship Today</a:t>
            </a:r>
            <a:endParaRPr/>
          </a:p>
        </p:txBody>
      </p:sp>
      <p:pic>
        <p:nvPicPr>
          <p:cNvPr id="85" name="Google Shape;85;gf879adf5b2_0_0"/>
          <p:cNvPicPr preferRelativeResize="0"/>
          <p:nvPr/>
        </p:nvPicPr>
        <p:blipFill>
          <a:blip r:embed="rId3">
            <a:alphaModFix/>
          </a:blip>
          <a:stretch>
            <a:fillRect/>
          </a:stretch>
        </p:blipFill>
        <p:spPr>
          <a:xfrm>
            <a:off x="1808650" y="1152425"/>
            <a:ext cx="5526712" cy="36862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gf879adf5b2_0_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 Data-Driven Product Relationship Today</a:t>
            </a:r>
            <a:endParaRPr/>
          </a:p>
        </p:txBody>
      </p:sp>
      <p:pic>
        <p:nvPicPr>
          <p:cNvPr id="91" name="Google Shape;91;gf879adf5b2_0_6"/>
          <p:cNvPicPr preferRelativeResize="0"/>
          <p:nvPr/>
        </p:nvPicPr>
        <p:blipFill>
          <a:blip r:embed="rId3">
            <a:alphaModFix/>
          </a:blip>
          <a:stretch>
            <a:fillRect/>
          </a:stretch>
        </p:blipFill>
        <p:spPr>
          <a:xfrm>
            <a:off x="887913" y="1152425"/>
            <a:ext cx="7368168" cy="3686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11b4ab196b2_0_1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 Data-Driven Product Relationship Today</a:t>
            </a:r>
            <a:endParaRPr/>
          </a:p>
        </p:txBody>
      </p:sp>
      <p:pic>
        <p:nvPicPr>
          <p:cNvPr id="97" name="Google Shape;97;g11b4ab196b2_0_14"/>
          <p:cNvPicPr preferRelativeResize="0"/>
          <p:nvPr/>
        </p:nvPicPr>
        <p:blipFill>
          <a:blip r:embed="rId3">
            <a:alphaModFix/>
          </a:blip>
          <a:stretch>
            <a:fillRect/>
          </a:stretch>
        </p:blipFill>
        <p:spPr>
          <a:xfrm>
            <a:off x="5278338" y="1532950"/>
            <a:ext cx="1263600" cy="842400"/>
          </a:xfrm>
          <a:prstGeom prst="rect">
            <a:avLst/>
          </a:prstGeom>
          <a:noFill/>
          <a:ln>
            <a:noFill/>
          </a:ln>
        </p:spPr>
      </p:pic>
      <p:pic>
        <p:nvPicPr>
          <p:cNvPr id="98" name="Google Shape;98;g11b4ab196b2_0_14"/>
          <p:cNvPicPr preferRelativeResize="0"/>
          <p:nvPr/>
        </p:nvPicPr>
        <p:blipFill>
          <a:blip r:embed="rId4">
            <a:alphaModFix/>
          </a:blip>
          <a:stretch>
            <a:fillRect/>
          </a:stretch>
        </p:blipFill>
        <p:spPr>
          <a:xfrm>
            <a:off x="2391438" y="2694963"/>
            <a:ext cx="1263601" cy="839727"/>
          </a:xfrm>
          <a:prstGeom prst="rect">
            <a:avLst/>
          </a:prstGeom>
          <a:noFill/>
          <a:ln>
            <a:noFill/>
          </a:ln>
        </p:spPr>
      </p:pic>
      <p:pic>
        <p:nvPicPr>
          <p:cNvPr id="99" name="Google Shape;99;g11b4ab196b2_0_14"/>
          <p:cNvPicPr preferRelativeResize="0"/>
          <p:nvPr/>
        </p:nvPicPr>
        <p:blipFill>
          <a:blip r:embed="rId5">
            <a:alphaModFix/>
          </a:blip>
          <a:stretch>
            <a:fillRect/>
          </a:stretch>
        </p:blipFill>
        <p:spPr>
          <a:xfrm>
            <a:off x="5392862" y="2639225"/>
            <a:ext cx="1034552" cy="951202"/>
          </a:xfrm>
          <a:prstGeom prst="rect">
            <a:avLst/>
          </a:prstGeom>
          <a:noFill/>
          <a:ln>
            <a:noFill/>
          </a:ln>
        </p:spPr>
      </p:pic>
      <p:pic>
        <p:nvPicPr>
          <p:cNvPr id="100" name="Google Shape;100;g11b4ab196b2_0_14"/>
          <p:cNvPicPr preferRelativeResize="0"/>
          <p:nvPr/>
        </p:nvPicPr>
        <p:blipFill>
          <a:blip r:embed="rId6">
            <a:alphaModFix/>
          </a:blip>
          <a:stretch>
            <a:fillRect/>
          </a:stretch>
        </p:blipFill>
        <p:spPr>
          <a:xfrm>
            <a:off x="2472149" y="3977050"/>
            <a:ext cx="1102198" cy="733543"/>
          </a:xfrm>
          <a:prstGeom prst="rect">
            <a:avLst/>
          </a:prstGeom>
          <a:noFill/>
          <a:ln>
            <a:noFill/>
          </a:ln>
        </p:spPr>
      </p:pic>
      <p:pic>
        <p:nvPicPr>
          <p:cNvPr id="101" name="Google Shape;101;g11b4ab196b2_0_14"/>
          <p:cNvPicPr preferRelativeResize="0"/>
          <p:nvPr/>
        </p:nvPicPr>
        <p:blipFill>
          <a:blip r:embed="rId7">
            <a:alphaModFix/>
          </a:blip>
          <a:stretch>
            <a:fillRect/>
          </a:stretch>
        </p:blipFill>
        <p:spPr>
          <a:xfrm>
            <a:off x="5067738" y="3922625"/>
            <a:ext cx="1684803" cy="842401"/>
          </a:xfrm>
          <a:prstGeom prst="rect">
            <a:avLst/>
          </a:prstGeom>
          <a:noFill/>
          <a:ln>
            <a:noFill/>
          </a:ln>
        </p:spPr>
      </p:pic>
      <p:pic>
        <p:nvPicPr>
          <p:cNvPr id="102" name="Google Shape;102;g11b4ab196b2_0_14"/>
          <p:cNvPicPr preferRelativeResize="0"/>
          <p:nvPr/>
        </p:nvPicPr>
        <p:blipFill>
          <a:blip r:embed="rId8">
            <a:alphaModFix/>
          </a:blip>
          <a:stretch>
            <a:fillRect/>
          </a:stretch>
        </p:blipFill>
        <p:spPr>
          <a:xfrm>
            <a:off x="2472150" y="1548387"/>
            <a:ext cx="1102200" cy="811534"/>
          </a:xfrm>
          <a:prstGeom prst="rect">
            <a:avLst/>
          </a:prstGeom>
          <a:noFill/>
          <a:ln>
            <a:noFill/>
          </a:ln>
        </p:spPr>
      </p:pic>
      <p:cxnSp>
        <p:nvCxnSpPr>
          <p:cNvPr id="103" name="Google Shape;103;g11b4ab196b2_0_14"/>
          <p:cNvCxnSpPr>
            <a:stCxn id="102" idx="3"/>
            <a:endCxn id="97" idx="1"/>
          </p:cNvCxnSpPr>
          <p:nvPr/>
        </p:nvCxnSpPr>
        <p:spPr>
          <a:xfrm>
            <a:off x="3574350" y="1954154"/>
            <a:ext cx="1704000" cy="0"/>
          </a:xfrm>
          <a:prstGeom prst="straightConnector1">
            <a:avLst/>
          </a:prstGeom>
          <a:noFill/>
          <a:ln cap="flat" cmpd="sng" w="76200">
            <a:solidFill>
              <a:schemeClr val="dk2"/>
            </a:solidFill>
            <a:prstDash val="solid"/>
            <a:round/>
            <a:headEnd len="med" w="med" type="none"/>
            <a:tailEnd len="med" w="med" type="triangle"/>
          </a:ln>
        </p:spPr>
      </p:cxnSp>
      <p:cxnSp>
        <p:nvCxnSpPr>
          <p:cNvPr id="104" name="Google Shape;104;g11b4ab196b2_0_14"/>
          <p:cNvCxnSpPr>
            <a:stCxn id="98" idx="3"/>
            <a:endCxn id="99" idx="1"/>
          </p:cNvCxnSpPr>
          <p:nvPr/>
        </p:nvCxnSpPr>
        <p:spPr>
          <a:xfrm>
            <a:off x="3655038" y="3114826"/>
            <a:ext cx="1737900" cy="0"/>
          </a:xfrm>
          <a:prstGeom prst="straightConnector1">
            <a:avLst/>
          </a:prstGeom>
          <a:noFill/>
          <a:ln cap="flat" cmpd="sng" w="76200">
            <a:solidFill>
              <a:schemeClr val="dk2"/>
            </a:solidFill>
            <a:prstDash val="solid"/>
            <a:round/>
            <a:headEnd len="med" w="med" type="none"/>
            <a:tailEnd len="med" w="med" type="triangle"/>
          </a:ln>
        </p:spPr>
      </p:cxnSp>
      <p:cxnSp>
        <p:nvCxnSpPr>
          <p:cNvPr id="105" name="Google Shape;105;g11b4ab196b2_0_14"/>
          <p:cNvCxnSpPr>
            <a:stCxn id="100" idx="3"/>
            <a:endCxn id="101" idx="1"/>
          </p:cNvCxnSpPr>
          <p:nvPr/>
        </p:nvCxnSpPr>
        <p:spPr>
          <a:xfrm>
            <a:off x="3574347" y="4343821"/>
            <a:ext cx="1493400" cy="0"/>
          </a:xfrm>
          <a:prstGeom prst="straightConnector1">
            <a:avLst/>
          </a:prstGeom>
          <a:noFill/>
          <a:ln cap="flat" cmpd="sng" w="76200">
            <a:solidFill>
              <a:schemeClr val="dk2"/>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f879adf5b2_0_1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 Data-Driven Product Relationship Today</a:t>
            </a:r>
            <a:endParaRPr/>
          </a:p>
        </p:txBody>
      </p:sp>
      <p:pic>
        <p:nvPicPr>
          <p:cNvPr id="111" name="Google Shape;111;gf879adf5b2_0_12"/>
          <p:cNvPicPr preferRelativeResize="0"/>
          <p:nvPr/>
        </p:nvPicPr>
        <p:blipFill>
          <a:blip r:embed="rId3">
            <a:alphaModFix/>
          </a:blip>
          <a:stretch>
            <a:fillRect/>
          </a:stretch>
        </p:blipFill>
        <p:spPr>
          <a:xfrm>
            <a:off x="4855100" y="1591738"/>
            <a:ext cx="1857375" cy="2466975"/>
          </a:xfrm>
          <a:prstGeom prst="rect">
            <a:avLst/>
          </a:prstGeom>
          <a:noFill/>
          <a:ln>
            <a:noFill/>
          </a:ln>
        </p:spPr>
      </p:pic>
      <p:pic>
        <p:nvPicPr>
          <p:cNvPr id="112" name="Google Shape;112;gf879adf5b2_0_12"/>
          <p:cNvPicPr preferRelativeResize="0"/>
          <p:nvPr/>
        </p:nvPicPr>
        <p:blipFill>
          <a:blip r:embed="rId4">
            <a:alphaModFix/>
          </a:blip>
          <a:stretch>
            <a:fillRect/>
          </a:stretch>
        </p:blipFill>
        <p:spPr>
          <a:xfrm>
            <a:off x="1961575" y="1753675"/>
            <a:ext cx="2143125" cy="2143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11b4ab196b2_0_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Freedom of Choice</a:t>
            </a:r>
            <a:endParaRPr/>
          </a:p>
        </p:txBody>
      </p:sp>
      <p:pic>
        <p:nvPicPr>
          <p:cNvPr descr="Cambridge Analytica claims to use data 'to change audience behaviour'. But now a whistleblower, Christopher Wylie, has come forward to expose the company's practices. Wylie describes how its CEO, Alexander Nix, attracted support from the then Breitbart editor, Steve Bannon, and investment from the billionaire Robert Mercer before obtaining help from the Cambridge professor Aleksandr Kogan to harvest tens of millions of Facebook profiles&#10;&#10;Subscribe to The Guardian ► http://is.gd/subscribeguardian&#10;&#10;Subscribe to The Guardian on YouTube ► http://is.gd/subscribeguardian&#10;&#10;Support the Guardian ► https://support.theguardian.com/contribute&#10;&#10;Today in Focus podcast ► https://www.theguardian.com/news/series/todayinfocus&#10;&#10;Sign up for the Guardian documentaries newsletter ► https://www.theguardian.com/info/2016/sep/02/sign-up-for-the-guardian-documentaries-update&#10;&#10;The Guardian ► https://www.theguardian.com&#10;&#10;The Guardian YouTube network:&#10;&#10;Guardian News ► https://www.youtube.com/guardianwires&#10;Guardian Football ► https://www.youtube.com/user/GuardianFootball&#10;Guardian Sport ► http://www.youtube.com/c/GuardianSportVideo&#10;Guardian Live ► https://www.youtube.com/user/guardianmembership&#10;Guardian Culture ► https://www.youtube.com/guardianculturearts" id="118" name="Google Shape;118;g11b4ab196b2_0_2" title="What is the Cambridge Analytica scandal?">
            <a:hlinkClick r:id="rId3"/>
          </p:cNvPr>
          <p:cNvPicPr preferRelativeResize="0"/>
          <p:nvPr/>
        </p:nvPicPr>
        <p:blipFill>
          <a:blip r:embed="rId4">
            <a:alphaModFix/>
          </a:blip>
          <a:stretch>
            <a:fillRect/>
          </a:stretch>
        </p:blipFill>
        <p:spPr>
          <a:xfrm>
            <a:off x="2286000" y="120317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g11b4ab196b2_0_7"/>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Freedom of Choice</a:t>
            </a:r>
            <a:endParaRPr/>
          </a:p>
        </p:txBody>
      </p:sp>
      <p:sp>
        <p:nvSpPr>
          <p:cNvPr id="124" name="Google Shape;124;g11b4ab196b2_0_7"/>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Q: Do you think you are in control of your decisions or do you think your actions / decisions are determined by forces external to your will?</a:t>
            </a:r>
            <a:endParaRPr/>
          </a:p>
          <a:p>
            <a:pPr indent="0" lvl="0" marL="0" rtl="0" algn="l">
              <a:lnSpc>
                <a:spcPct val="100000"/>
              </a:lnSpc>
              <a:spcBef>
                <a:spcPts val="0"/>
              </a:spcBef>
              <a:spcAft>
                <a:spcPts val="0"/>
              </a:spcAft>
              <a:buSzPts val="1800"/>
              <a:buNone/>
            </a:pPr>
            <a:r>
              <a:t/>
            </a:r>
            <a:endParaRPr/>
          </a:p>
          <a:p>
            <a:pPr indent="0" lvl="0" marL="0" rtl="0" algn="l">
              <a:lnSpc>
                <a:spcPct val="100000"/>
              </a:lnSpc>
              <a:spcBef>
                <a:spcPts val="0"/>
              </a:spcBef>
              <a:spcAft>
                <a:spcPts val="0"/>
              </a:spcAft>
              <a:buSzPts val="1800"/>
              <a:buNone/>
            </a:pPr>
            <a:r>
              <a:rPr lang="en"/>
              <a:t>Q: What affects your decision process?</a:t>
            </a:r>
            <a:endParaRPr/>
          </a:p>
          <a:p>
            <a:pPr indent="0" lvl="0" marL="0" rtl="0" algn="l">
              <a:lnSpc>
                <a:spcPct val="100000"/>
              </a:lnSpc>
              <a:spcBef>
                <a:spcPts val="0"/>
              </a:spcBef>
              <a:spcAft>
                <a:spcPts val="0"/>
              </a:spcAft>
              <a:buSzPts val="1800"/>
              <a:buNone/>
            </a:pPr>
            <a:r>
              <a:t/>
            </a:r>
            <a:endParaRPr/>
          </a:p>
          <a:p>
            <a:pPr indent="0" lvl="0" marL="0" rtl="0" algn="l">
              <a:lnSpc>
                <a:spcPct val="100000"/>
              </a:lnSpc>
              <a:spcBef>
                <a:spcPts val="0"/>
              </a:spcBef>
              <a:spcAft>
                <a:spcPts val="0"/>
              </a:spcAft>
              <a:buSzPts val="1800"/>
              <a:buNone/>
            </a:pPr>
            <a:r>
              <a:rPr lang="en"/>
              <a:t>Q: When making decisions, is it better to be aware of the factors that influence these decisions?</a:t>
            </a:r>
            <a:endParaRPr/>
          </a:p>
          <a:p>
            <a:pPr indent="0" lvl="0" marL="0" rtl="0" algn="l">
              <a:lnSpc>
                <a:spcPct val="100000"/>
              </a:lnSpc>
              <a:spcBef>
                <a:spcPts val="0"/>
              </a:spcBef>
              <a:spcAft>
                <a:spcPts val="0"/>
              </a:spcAft>
              <a:buSzPts val="1800"/>
              <a:buNone/>
            </a:pPr>
            <a:r>
              <a:t/>
            </a:r>
            <a:endParaRPr/>
          </a:p>
          <a:p>
            <a:pPr indent="0" lvl="0" marL="0" rtl="0" algn="l">
              <a:lnSpc>
                <a:spcPct val="100000"/>
              </a:lnSpc>
              <a:spcBef>
                <a:spcPts val="0"/>
              </a:spcBef>
              <a:spcAft>
                <a:spcPts val="0"/>
              </a:spcAft>
              <a:buSzPts val="1800"/>
              <a:buNone/>
            </a:pPr>
            <a:r>
              <a:rPr lang="en" u="sng">
                <a:solidFill>
                  <a:schemeClr val="hlink"/>
                </a:solidFill>
                <a:hlinkClick r:id="rId3"/>
              </a:rPr>
              <a:t>https://en.wikipedia.org/wiki/Groundhog_Day_(film)</a:t>
            </a:r>
            <a:r>
              <a:rPr lang="en"/>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